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267" r:id="rId7"/>
    <p:sldId id="278" r:id="rId8"/>
    <p:sldId id="268" r:id="rId9"/>
    <p:sldId id="269" r:id="rId10"/>
    <p:sldId id="270" r:id="rId11"/>
    <p:sldId id="271" r:id="rId12"/>
    <p:sldId id="273" r:id="rId13"/>
    <p:sldId id="272" r:id="rId14"/>
    <p:sldId id="279" r:id="rId15"/>
    <p:sldId id="276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4D"/>
    <a:srgbClr val="74D6C1"/>
    <a:srgbClr val="72E8C6"/>
    <a:srgbClr val="A6D86E"/>
    <a:srgbClr val="09FF78"/>
    <a:srgbClr val="51C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03CE8-1EAA-4DE0-B8E1-7FBAED072960}" v="546" dt="2023-09-07T18:40:35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53" autoAdjust="0"/>
  </p:normalViewPr>
  <p:slideViewPr>
    <p:cSldViewPr snapToGrid="0">
      <p:cViewPr>
        <p:scale>
          <a:sx n="84" d="100"/>
          <a:sy n="84" d="100"/>
        </p:scale>
        <p:origin x="1920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2C218-EEC1-4941-B748-608A2457372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1A3C57-BEAA-4369-AE48-0B51E71E8ADF}">
      <dgm:prSet phldrT="[Text]"/>
      <dgm:spPr/>
      <dgm:t>
        <a:bodyPr/>
        <a:lstStyle/>
        <a:p>
          <a:r>
            <a:rPr lang="en-US" cap="none" dirty="0"/>
            <a:t>Methotrexate</a:t>
          </a:r>
          <a:endParaRPr lang="en-US" dirty="0"/>
        </a:p>
      </dgm:t>
    </dgm:pt>
    <dgm:pt modelId="{19F5E1C4-119C-4220-AF34-E414FB0678DB}" type="parTrans" cxnId="{3F5366B9-763A-49C2-BEE3-973047E53AC6}">
      <dgm:prSet/>
      <dgm:spPr/>
      <dgm:t>
        <a:bodyPr/>
        <a:lstStyle/>
        <a:p>
          <a:endParaRPr lang="en-US"/>
        </a:p>
      </dgm:t>
    </dgm:pt>
    <dgm:pt modelId="{A9C35A65-2480-4CB9-8251-AD40C0B72619}" type="sibTrans" cxnId="{3F5366B9-763A-49C2-BEE3-973047E53AC6}">
      <dgm:prSet/>
      <dgm:spPr/>
      <dgm:t>
        <a:bodyPr/>
        <a:lstStyle/>
        <a:p>
          <a:endParaRPr lang="en-US"/>
        </a:p>
      </dgm:t>
    </dgm:pt>
    <dgm:pt modelId="{C2E450D3-FE41-4D10-BE66-F7EAFF203488}">
      <dgm:prSet phldrT="[Text]"/>
      <dgm:spPr/>
      <dgm:t>
        <a:bodyPr/>
        <a:lstStyle/>
        <a:p>
          <a:r>
            <a:rPr lang="en-US" b="0" i="0" dirty="0"/>
            <a:t>Mycophenolate mofetil</a:t>
          </a:r>
          <a:endParaRPr lang="en-US" b="0" dirty="0"/>
        </a:p>
      </dgm:t>
    </dgm:pt>
    <dgm:pt modelId="{B443E819-B621-45D7-8352-96E6DEF02A62}" type="parTrans" cxnId="{76F15862-6C69-42F4-8620-1985BB9F3BA8}">
      <dgm:prSet/>
      <dgm:spPr/>
      <dgm:t>
        <a:bodyPr/>
        <a:lstStyle/>
        <a:p>
          <a:endParaRPr lang="en-US"/>
        </a:p>
      </dgm:t>
    </dgm:pt>
    <dgm:pt modelId="{6B4B54DC-A810-4023-A5C8-F9C067107ABD}" type="sibTrans" cxnId="{76F15862-6C69-42F4-8620-1985BB9F3BA8}">
      <dgm:prSet/>
      <dgm:spPr/>
      <dgm:t>
        <a:bodyPr/>
        <a:lstStyle/>
        <a:p>
          <a:endParaRPr lang="en-US"/>
        </a:p>
      </dgm:t>
    </dgm:pt>
    <dgm:pt modelId="{2E0C0678-1965-4628-A41C-18A81E497DF4}">
      <dgm:prSet phldrT="[Text]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/>
            <a:t>Approved for organ transplants</a:t>
          </a:r>
        </a:p>
      </dgm:t>
    </dgm:pt>
    <dgm:pt modelId="{0D985D8D-4412-46C0-9A63-1C3DE650518C}" type="parTrans" cxnId="{EA5F511F-A499-4D7F-8B60-921238BF4415}">
      <dgm:prSet/>
      <dgm:spPr/>
      <dgm:t>
        <a:bodyPr/>
        <a:lstStyle/>
        <a:p>
          <a:endParaRPr lang="en-US"/>
        </a:p>
      </dgm:t>
    </dgm:pt>
    <dgm:pt modelId="{6B21128E-E213-4D0D-8035-05AA98BA0108}" type="sibTrans" cxnId="{EA5F511F-A499-4D7F-8B60-921238BF4415}">
      <dgm:prSet/>
      <dgm:spPr/>
      <dgm:t>
        <a:bodyPr/>
        <a:lstStyle/>
        <a:p>
          <a:endParaRPr lang="en-US"/>
        </a:p>
      </dgm:t>
    </dgm:pt>
    <dgm:pt modelId="{9A409F7D-3330-4868-BE2D-B981716BDD78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cap="none" dirty="0"/>
            <a:t>Approved for cancer and rheumatoid arthritis</a:t>
          </a:r>
          <a:endParaRPr lang="en-US" dirty="0"/>
        </a:p>
      </dgm:t>
    </dgm:pt>
    <dgm:pt modelId="{5FAF58E0-4FCE-4D54-A54C-C1C838A15A8A}" type="parTrans" cxnId="{113E4FEC-B908-4505-8F80-9D37E5E9C378}">
      <dgm:prSet/>
      <dgm:spPr/>
      <dgm:t>
        <a:bodyPr/>
        <a:lstStyle/>
        <a:p>
          <a:endParaRPr lang="en-US"/>
        </a:p>
      </dgm:t>
    </dgm:pt>
    <dgm:pt modelId="{96336F6D-F006-456C-8388-14AEF9B01935}" type="sibTrans" cxnId="{113E4FEC-B908-4505-8F80-9D37E5E9C378}">
      <dgm:prSet/>
      <dgm:spPr/>
      <dgm:t>
        <a:bodyPr/>
        <a:lstStyle/>
        <a:p>
          <a:endParaRPr lang="en-US"/>
        </a:p>
      </dgm:t>
    </dgm:pt>
    <dgm:pt modelId="{D4226173-9A48-49F4-B47B-D0D023DD4AAC}">
      <dgm:prSet phldrT="[Text]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/>
            <a:t>Used off-label to treat lupus, MS and other autoimmune diseases</a:t>
          </a:r>
        </a:p>
      </dgm:t>
    </dgm:pt>
    <dgm:pt modelId="{0BF25A99-B603-40B4-9F44-11927585842A}" type="parTrans" cxnId="{23AD2457-7A7D-4F75-8DE4-04DD755B0945}">
      <dgm:prSet/>
      <dgm:spPr/>
      <dgm:t>
        <a:bodyPr/>
        <a:lstStyle/>
        <a:p>
          <a:endParaRPr lang="en-US"/>
        </a:p>
      </dgm:t>
    </dgm:pt>
    <dgm:pt modelId="{C9F15D53-BC0E-4DD0-86F9-3DB950A55139}" type="sibTrans" cxnId="{23AD2457-7A7D-4F75-8DE4-04DD755B0945}">
      <dgm:prSet/>
      <dgm:spPr/>
      <dgm:t>
        <a:bodyPr/>
        <a:lstStyle/>
        <a:p>
          <a:endParaRPr lang="en-US"/>
        </a:p>
      </dgm:t>
    </dgm:pt>
    <dgm:pt modelId="{3CAC753E-A2B9-4591-B329-16AFCE33427A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cap="none" dirty="0"/>
            <a:t>Used off-label for other autoimmune diseases including scleroderma, sarcoidosis, alopecia areata, atopic dermatitis, psoriatic arthritis, and systemic lupus erythematosus.</a:t>
          </a:r>
          <a:endParaRPr lang="en-US" dirty="0"/>
        </a:p>
      </dgm:t>
    </dgm:pt>
    <dgm:pt modelId="{4DFBB841-1A13-4C3E-9554-73961FA2B4BD}" type="sibTrans" cxnId="{54AA52B4-6561-4553-BF89-188D422CC608}">
      <dgm:prSet/>
      <dgm:spPr/>
      <dgm:t>
        <a:bodyPr/>
        <a:lstStyle/>
        <a:p>
          <a:endParaRPr lang="en-US"/>
        </a:p>
      </dgm:t>
    </dgm:pt>
    <dgm:pt modelId="{781C62A5-9250-45D5-9F6C-D156E4A1D96E}" type="parTrans" cxnId="{54AA52B4-6561-4553-BF89-188D422CC608}">
      <dgm:prSet/>
      <dgm:spPr/>
      <dgm:t>
        <a:bodyPr/>
        <a:lstStyle/>
        <a:p>
          <a:endParaRPr lang="en-US"/>
        </a:p>
      </dgm:t>
    </dgm:pt>
    <dgm:pt modelId="{9C803F73-FE98-4935-AFD6-2E1744AEC1F2}">
      <dgm:prSet phldrT="[Text]"/>
      <dgm:spPr>
        <a:noFill/>
      </dgm:spPr>
      <dgm:t>
        <a:bodyPr/>
        <a:lstStyle/>
        <a:p>
          <a:r>
            <a:rPr lang="en-US" dirty="0"/>
            <a:t>Rituximab</a:t>
          </a:r>
        </a:p>
      </dgm:t>
    </dgm:pt>
    <dgm:pt modelId="{6F60E507-B610-4039-BA96-A0949D80C12B}" type="parTrans" cxnId="{526A8446-894E-4699-A77F-42760434AE76}">
      <dgm:prSet/>
      <dgm:spPr/>
      <dgm:t>
        <a:bodyPr/>
        <a:lstStyle/>
        <a:p>
          <a:endParaRPr lang="en-US"/>
        </a:p>
      </dgm:t>
    </dgm:pt>
    <dgm:pt modelId="{F0D0AF52-4A71-40F9-B367-6F8FF2190199}" type="sibTrans" cxnId="{526A8446-894E-4699-A77F-42760434AE76}">
      <dgm:prSet/>
      <dgm:spPr/>
      <dgm:t>
        <a:bodyPr/>
        <a:lstStyle/>
        <a:p>
          <a:endParaRPr lang="en-US"/>
        </a:p>
      </dgm:t>
    </dgm:pt>
    <dgm:pt modelId="{376E0F41-515B-4D63-8C99-E81AB08666CD}">
      <dgm:prSet phldrT="[Text]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Used off-label to treat </a:t>
          </a:r>
          <a:r>
            <a:rPr lang="en-US" b="0" i="0" dirty="0"/>
            <a:t>autoimmune hemolytic anemia, myasthenia gravis, MS, systemic lupus erythematosus and more</a:t>
          </a:r>
          <a:endParaRPr lang="en-US" dirty="0"/>
        </a:p>
      </dgm:t>
    </dgm:pt>
    <dgm:pt modelId="{7E04E848-EE9B-4CCF-8B2A-9F2B8FFE535C}" type="parTrans" cxnId="{D5112F37-94B1-45BA-86B9-B702900ECF12}">
      <dgm:prSet/>
      <dgm:spPr/>
      <dgm:t>
        <a:bodyPr/>
        <a:lstStyle/>
        <a:p>
          <a:endParaRPr lang="en-US"/>
        </a:p>
      </dgm:t>
    </dgm:pt>
    <dgm:pt modelId="{61443883-515B-4330-9864-933AD1FB9D81}" type="sibTrans" cxnId="{D5112F37-94B1-45BA-86B9-B702900ECF12}">
      <dgm:prSet/>
      <dgm:spPr/>
      <dgm:t>
        <a:bodyPr/>
        <a:lstStyle/>
        <a:p>
          <a:endParaRPr lang="en-US"/>
        </a:p>
      </dgm:t>
    </dgm:pt>
    <dgm:pt modelId="{98CE6D43-38ED-437E-9836-74BC84A37D39}">
      <dgm:prSet phldrT="[Text]"/>
      <dgm:spPr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Approved for cancer and rheumatoid arthritis</a:t>
          </a:r>
        </a:p>
      </dgm:t>
    </dgm:pt>
    <dgm:pt modelId="{142BA693-640A-4303-A790-ABA229E1A71C}" type="parTrans" cxnId="{EF305A63-DB6E-4D42-B99B-39918FE4AABA}">
      <dgm:prSet/>
      <dgm:spPr/>
      <dgm:t>
        <a:bodyPr/>
        <a:lstStyle/>
        <a:p>
          <a:endParaRPr lang="en-US"/>
        </a:p>
      </dgm:t>
    </dgm:pt>
    <dgm:pt modelId="{6B4AADC8-64AD-4EF4-A93E-D5CF9490E461}" type="sibTrans" cxnId="{EF305A63-DB6E-4D42-B99B-39918FE4AABA}">
      <dgm:prSet/>
      <dgm:spPr/>
      <dgm:t>
        <a:bodyPr/>
        <a:lstStyle/>
        <a:p>
          <a:endParaRPr lang="en-US"/>
        </a:p>
      </dgm:t>
    </dgm:pt>
    <dgm:pt modelId="{BB42A35D-DD36-4224-B78E-E00E1C24951E}">
      <dgm:prSet phldrT="[Text]"/>
      <dgm:spPr>
        <a:noFill/>
        <a:ln>
          <a:noFill/>
        </a:ln>
      </dgm:spPr>
      <dgm:t>
        <a:bodyPr/>
        <a:lstStyle/>
        <a:p>
          <a:r>
            <a:rPr lang="en-US" dirty="0"/>
            <a:t>IVIg</a:t>
          </a:r>
        </a:p>
      </dgm:t>
    </dgm:pt>
    <dgm:pt modelId="{D39A2E47-557A-4829-A854-7E27C9C9844F}" type="parTrans" cxnId="{A16F1C59-8EA7-472D-B651-AB1F1C477910}">
      <dgm:prSet/>
      <dgm:spPr/>
      <dgm:t>
        <a:bodyPr/>
        <a:lstStyle/>
        <a:p>
          <a:endParaRPr lang="en-US"/>
        </a:p>
      </dgm:t>
    </dgm:pt>
    <dgm:pt modelId="{ABE76D18-C225-48F5-8999-250698B660CA}" type="sibTrans" cxnId="{A16F1C59-8EA7-472D-B651-AB1F1C477910}">
      <dgm:prSet/>
      <dgm:spPr/>
      <dgm:t>
        <a:bodyPr/>
        <a:lstStyle/>
        <a:p>
          <a:endParaRPr lang="en-US"/>
        </a:p>
      </dgm:t>
    </dgm:pt>
    <dgm:pt modelId="{89952C99-D346-44DB-AF18-F1632B5E59D5}">
      <dgm:prSet phldrT="[Text]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Approved for Guillain-Barr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é</a:t>
          </a:r>
          <a:r>
            <a:rPr lang="en-US" dirty="0"/>
            <a:t> Syndrome, CIPD, dermatomyositis</a:t>
          </a:r>
        </a:p>
      </dgm:t>
    </dgm:pt>
    <dgm:pt modelId="{6D999B6F-EDFF-4465-A2D5-C84E59C2DC2B}" type="parTrans" cxnId="{473A789B-E0E8-41FE-BEAE-FA250288A5CF}">
      <dgm:prSet/>
      <dgm:spPr/>
      <dgm:t>
        <a:bodyPr/>
        <a:lstStyle/>
        <a:p>
          <a:endParaRPr lang="en-US"/>
        </a:p>
      </dgm:t>
    </dgm:pt>
    <dgm:pt modelId="{65913A15-11F2-43BF-9DE2-7629B8F0F00C}" type="sibTrans" cxnId="{473A789B-E0E8-41FE-BEAE-FA250288A5CF}">
      <dgm:prSet/>
      <dgm:spPr/>
      <dgm:t>
        <a:bodyPr/>
        <a:lstStyle/>
        <a:p>
          <a:endParaRPr lang="en-US"/>
        </a:p>
      </dgm:t>
    </dgm:pt>
    <dgm:pt modelId="{5248E7D0-EC3A-4BB1-8745-962B4D58EC1C}">
      <dgm:prSet phldrT="[Text]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Used off-label for myasthenia gravis, stiff-person syndrome, autoimmune epilepsy, autoimmune encephalitis and more</a:t>
          </a:r>
        </a:p>
      </dgm:t>
    </dgm:pt>
    <dgm:pt modelId="{AE309125-285E-44E7-AB05-DFE4F135150D}" type="parTrans" cxnId="{8E541A2C-BFA5-4C7D-9621-037ED1FD2FBB}">
      <dgm:prSet/>
      <dgm:spPr/>
      <dgm:t>
        <a:bodyPr/>
        <a:lstStyle/>
        <a:p>
          <a:endParaRPr lang="en-US"/>
        </a:p>
      </dgm:t>
    </dgm:pt>
    <dgm:pt modelId="{6ED31D95-1E94-46A2-BFF1-31568FBF627E}" type="sibTrans" cxnId="{8E541A2C-BFA5-4C7D-9621-037ED1FD2FBB}">
      <dgm:prSet/>
      <dgm:spPr/>
      <dgm:t>
        <a:bodyPr/>
        <a:lstStyle/>
        <a:p>
          <a:endParaRPr lang="en-US"/>
        </a:p>
      </dgm:t>
    </dgm:pt>
    <dgm:pt modelId="{C435C3F3-8B88-4B76-9E40-E82EB64E513E}" type="pres">
      <dgm:prSet presAssocID="{3D02C218-EEC1-4941-B748-608A2457372C}" presName="Name0" presStyleCnt="0">
        <dgm:presLayoutVars>
          <dgm:dir/>
          <dgm:animLvl val="lvl"/>
          <dgm:resizeHandles val="exact"/>
        </dgm:presLayoutVars>
      </dgm:prSet>
      <dgm:spPr/>
    </dgm:pt>
    <dgm:pt modelId="{897F61D5-DE82-40FE-9A4D-63EEBC93A5B1}" type="pres">
      <dgm:prSet presAssocID="{221A3C57-BEAA-4369-AE48-0B51E71E8ADF}" presName="linNode" presStyleCnt="0"/>
      <dgm:spPr/>
    </dgm:pt>
    <dgm:pt modelId="{1399DC87-411F-4BA0-9DBA-8F499E66C704}" type="pres">
      <dgm:prSet presAssocID="{221A3C57-BEAA-4369-AE48-0B51E71E8ADF}" presName="parTx" presStyleLbl="revTx" presStyleIdx="0" presStyleCnt="4">
        <dgm:presLayoutVars>
          <dgm:chMax val="1"/>
          <dgm:bulletEnabled val="1"/>
        </dgm:presLayoutVars>
      </dgm:prSet>
      <dgm:spPr/>
    </dgm:pt>
    <dgm:pt modelId="{640D4974-6BA1-4CC1-A0AD-0C34219F4454}" type="pres">
      <dgm:prSet presAssocID="{221A3C57-BEAA-4369-AE48-0B51E71E8ADF}" presName="bracket" presStyleLbl="parChTrans1D1" presStyleIdx="0" presStyleCnt="4"/>
      <dgm:spPr/>
    </dgm:pt>
    <dgm:pt modelId="{A01B8374-ACE8-47C8-AA92-04426E943D06}" type="pres">
      <dgm:prSet presAssocID="{221A3C57-BEAA-4369-AE48-0B51E71E8ADF}" presName="spH" presStyleCnt="0"/>
      <dgm:spPr/>
    </dgm:pt>
    <dgm:pt modelId="{29D0BEF6-A6FC-48F1-8F7C-2D6BB2F1D905}" type="pres">
      <dgm:prSet presAssocID="{221A3C57-BEAA-4369-AE48-0B51E71E8ADF}" presName="desTx" presStyleLbl="node1" presStyleIdx="0" presStyleCnt="4">
        <dgm:presLayoutVars>
          <dgm:bulletEnabled val="1"/>
        </dgm:presLayoutVars>
      </dgm:prSet>
      <dgm:spPr/>
    </dgm:pt>
    <dgm:pt modelId="{906481F2-6F7F-4761-9D85-02B34D854F59}" type="pres">
      <dgm:prSet presAssocID="{A9C35A65-2480-4CB9-8251-AD40C0B72619}" presName="spV" presStyleCnt="0"/>
      <dgm:spPr/>
    </dgm:pt>
    <dgm:pt modelId="{5564B730-4208-44DE-BE6C-B518CB0EDC07}" type="pres">
      <dgm:prSet presAssocID="{C2E450D3-FE41-4D10-BE66-F7EAFF203488}" presName="linNode" presStyleCnt="0"/>
      <dgm:spPr/>
    </dgm:pt>
    <dgm:pt modelId="{29F368C9-A3B0-4889-A48C-D99E224830C7}" type="pres">
      <dgm:prSet presAssocID="{C2E450D3-FE41-4D10-BE66-F7EAFF203488}" presName="parTx" presStyleLbl="revTx" presStyleIdx="1" presStyleCnt="4">
        <dgm:presLayoutVars>
          <dgm:chMax val="1"/>
          <dgm:bulletEnabled val="1"/>
        </dgm:presLayoutVars>
      </dgm:prSet>
      <dgm:spPr/>
    </dgm:pt>
    <dgm:pt modelId="{E1DE1931-EFAE-4CF7-84DE-B38896B0AFB2}" type="pres">
      <dgm:prSet presAssocID="{C2E450D3-FE41-4D10-BE66-F7EAFF203488}" presName="bracket" presStyleLbl="parChTrans1D1" presStyleIdx="1" presStyleCnt="4"/>
      <dgm:spPr/>
    </dgm:pt>
    <dgm:pt modelId="{6D9D2844-2B40-49B2-B8F7-767C81F6EEC1}" type="pres">
      <dgm:prSet presAssocID="{C2E450D3-FE41-4D10-BE66-F7EAFF203488}" presName="spH" presStyleCnt="0"/>
      <dgm:spPr/>
    </dgm:pt>
    <dgm:pt modelId="{4BF93D58-F710-4293-8F63-23F61182A769}" type="pres">
      <dgm:prSet presAssocID="{C2E450D3-FE41-4D10-BE66-F7EAFF203488}" presName="desTx" presStyleLbl="node1" presStyleIdx="1" presStyleCnt="4">
        <dgm:presLayoutVars>
          <dgm:bulletEnabled val="1"/>
        </dgm:presLayoutVars>
      </dgm:prSet>
      <dgm:spPr/>
    </dgm:pt>
    <dgm:pt modelId="{1BF0E899-D8DA-4017-91A8-E771BD2067B2}" type="pres">
      <dgm:prSet presAssocID="{6B4B54DC-A810-4023-A5C8-F9C067107ABD}" presName="spV" presStyleCnt="0"/>
      <dgm:spPr/>
    </dgm:pt>
    <dgm:pt modelId="{BBCFF2A3-B759-46A6-864C-61C5FD353F9A}" type="pres">
      <dgm:prSet presAssocID="{9C803F73-FE98-4935-AFD6-2E1744AEC1F2}" presName="linNode" presStyleCnt="0"/>
      <dgm:spPr/>
    </dgm:pt>
    <dgm:pt modelId="{8C806DEE-BCF1-4932-89D9-EA4073D56A66}" type="pres">
      <dgm:prSet presAssocID="{9C803F73-FE98-4935-AFD6-2E1744AEC1F2}" presName="parTx" presStyleLbl="revTx" presStyleIdx="2" presStyleCnt="4">
        <dgm:presLayoutVars>
          <dgm:chMax val="1"/>
          <dgm:bulletEnabled val="1"/>
        </dgm:presLayoutVars>
      </dgm:prSet>
      <dgm:spPr/>
    </dgm:pt>
    <dgm:pt modelId="{3B43C2BD-E1AC-498A-A1AE-64C36228AE46}" type="pres">
      <dgm:prSet presAssocID="{9C803F73-FE98-4935-AFD6-2E1744AEC1F2}" presName="bracket" presStyleLbl="parChTrans1D1" presStyleIdx="2" presStyleCnt="4"/>
      <dgm:spPr/>
    </dgm:pt>
    <dgm:pt modelId="{791BC4DB-168D-4BAC-9F1E-5A69BD0A753D}" type="pres">
      <dgm:prSet presAssocID="{9C803F73-FE98-4935-AFD6-2E1744AEC1F2}" presName="spH" presStyleCnt="0"/>
      <dgm:spPr/>
    </dgm:pt>
    <dgm:pt modelId="{1B21DFB9-6BE4-404B-BA68-76C680390E39}" type="pres">
      <dgm:prSet presAssocID="{9C803F73-FE98-4935-AFD6-2E1744AEC1F2}" presName="desTx" presStyleLbl="node1" presStyleIdx="2" presStyleCnt="4">
        <dgm:presLayoutVars>
          <dgm:bulletEnabled val="1"/>
        </dgm:presLayoutVars>
      </dgm:prSet>
      <dgm:spPr/>
    </dgm:pt>
    <dgm:pt modelId="{29D260D6-8ADF-4868-8A33-BE406EEF2337}" type="pres">
      <dgm:prSet presAssocID="{F0D0AF52-4A71-40F9-B367-6F8FF2190199}" presName="spV" presStyleCnt="0"/>
      <dgm:spPr/>
    </dgm:pt>
    <dgm:pt modelId="{61704376-C198-4EAC-88FE-2EB6B5FDE6E6}" type="pres">
      <dgm:prSet presAssocID="{BB42A35D-DD36-4224-B78E-E00E1C24951E}" presName="linNode" presStyleCnt="0"/>
      <dgm:spPr/>
    </dgm:pt>
    <dgm:pt modelId="{8E6F7D4F-5F56-4E02-BE21-C9E843D44712}" type="pres">
      <dgm:prSet presAssocID="{BB42A35D-DD36-4224-B78E-E00E1C24951E}" presName="parTx" presStyleLbl="revTx" presStyleIdx="3" presStyleCnt="4">
        <dgm:presLayoutVars>
          <dgm:chMax val="1"/>
          <dgm:bulletEnabled val="1"/>
        </dgm:presLayoutVars>
      </dgm:prSet>
      <dgm:spPr/>
    </dgm:pt>
    <dgm:pt modelId="{A95C8280-AD41-4BB8-91DE-991053D95113}" type="pres">
      <dgm:prSet presAssocID="{BB42A35D-DD36-4224-B78E-E00E1C24951E}" presName="bracket" presStyleLbl="parChTrans1D1" presStyleIdx="3" presStyleCnt="4"/>
      <dgm:spPr/>
    </dgm:pt>
    <dgm:pt modelId="{C27891EF-8338-482F-A1F7-D4CABC9C05CF}" type="pres">
      <dgm:prSet presAssocID="{BB42A35D-DD36-4224-B78E-E00E1C24951E}" presName="spH" presStyleCnt="0"/>
      <dgm:spPr/>
    </dgm:pt>
    <dgm:pt modelId="{F4C667B2-F877-4C6C-AA2C-D57CB793D50E}" type="pres">
      <dgm:prSet presAssocID="{BB42A35D-DD36-4224-B78E-E00E1C24951E}" presName="desTx" presStyleLbl="node1" presStyleIdx="3" presStyleCnt="4">
        <dgm:presLayoutVars>
          <dgm:bulletEnabled val="1"/>
        </dgm:presLayoutVars>
      </dgm:prSet>
      <dgm:spPr/>
    </dgm:pt>
  </dgm:ptLst>
  <dgm:cxnLst>
    <dgm:cxn modelId="{983E9907-09E0-4C7D-BD05-ADD2193902FD}" type="presOf" srcId="{9C803F73-FE98-4935-AFD6-2E1744AEC1F2}" destId="{8C806DEE-BCF1-4932-89D9-EA4073D56A66}" srcOrd="0" destOrd="0" presId="urn:diagrams.loki3.com/BracketList"/>
    <dgm:cxn modelId="{EA5F511F-A499-4D7F-8B60-921238BF4415}" srcId="{C2E450D3-FE41-4D10-BE66-F7EAFF203488}" destId="{2E0C0678-1965-4628-A41C-18A81E497DF4}" srcOrd="0" destOrd="0" parTransId="{0D985D8D-4412-46C0-9A63-1C3DE650518C}" sibTransId="{6B21128E-E213-4D0D-8035-05AA98BA0108}"/>
    <dgm:cxn modelId="{AA84172B-EC51-4F38-9780-F55D86411D0D}" type="presOf" srcId="{3CAC753E-A2B9-4591-B329-16AFCE33427A}" destId="{29D0BEF6-A6FC-48F1-8F7C-2D6BB2F1D905}" srcOrd="0" destOrd="1" presId="urn:diagrams.loki3.com/BracketList"/>
    <dgm:cxn modelId="{8E541A2C-BFA5-4C7D-9621-037ED1FD2FBB}" srcId="{BB42A35D-DD36-4224-B78E-E00E1C24951E}" destId="{5248E7D0-EC3A-4BB1-8745-962B4D58EC1C}" srcOrd="1" destOrd="0" parTransId="{AE309125-285E-44E7-AB05-DFE4F135150D}" sibTransId="{6ED31D95-1E94-46A2-BFF1-31568FBF627E}"/>
    <dgm:cxn modelId="{D5112F37-94B1-45BA-86B9-B702900ECF12}" srcId="{9C803F73-FE98-4935-AFD6-2E1744AEC1F2}" destId="{376E0F41-515B-4D63-8C99-E81AB08666CD}" srcOrd="1" destOrd="0" parTransId="{7E04E848-EE9B-4CCF-8B2A-9F2B8FFE535C}" sibTransId="{61443883-515B-4330-9864-933AD1FB9D81}"/>
    <dgm:cxn modelId="{9D124037-BA52-406F-A64A-6F96E106E6E3}" type="presOf" srcId="{376E0F41-515B-4D63-8C99-E81AB08666CD}" destId="{1B21DFB9-6BE4-404B-BA68-76C680390E39}" srcOrd="0" destOrd="1" presId="urn:diagrams.loki3.com/BracketList"/>
    <dgm:cxn modelId="{E474983A-5FB7-4B2D-9FC0-C54171A02E73}" type="presOf" srcId="{9A409F7D-3330-4868-BE2D-B981716BDD78}" destId="{29D0BEF6-A6FC-48F1-8F7C-2D6BB2F1D905}" srcOrd="0" destOrd="0" presId="urn:diagrams.loki3.com/BracketList"/>
    <dgm:cxn modelId="{EF3D2D3B-13AA-4D31-9A38-7DA6CBA6D6CD}" type="presOf" srcId="{98CE6D43-38ED-437E-9836-74BC84A37D39}" destId="{1B21DFB9-6BE4-404B-BA68-76C680390E39}" srcOrd="0" destOrd="0" presId="urn:diagrams.loki3.com/BracketList"/>
    <dgm:cxn modelId="{526A8446-894E-4699-A77F-42760434AE76}" srcId="{3D02C218-EEC1-4941-B748-608A2457372C}" destId="{9C803F73-FE98-4935-AFD6-2E1744AEC1F2}" srcOrd="2" destOrd="0" parTransId="{6F60E507-B610-4039-BA96-A0949D80C12B}" sibTransId="{F0D0AF52-4A71-40F9-B367-6F8FF2190199}"/>
    <dgm:cxn modelId="{23AD2457-7A7D-4F75-8DE4-04DD755B0945}" srcId="{C2E450D3-FE41-4D10-BE66-F7EAFF203488}" destId="{D4226173-9A48-49F4-B47B-D0D023DD4AAC}" srcOrd="1" destOrd="0" parTransId="{0BF25A99-B603-40B4-9F44-11927585842A}" sibTransId="{C9F15D53-BC0E-4DD0-86F9-3DB950A55139}"/>
    <dgm:cxn modelId="{A16F1C59-8EA7-472D-B651-AB1F1C477910}" srcId="{3D02C218-EEC1-4941-B748-608A2457372C}" destId="{BB42A35D-DD36-4224-B78E-E00E1C24951E}" srcOrd="3" destOrd="0" parTransId="{D39A2E47-557A-4829-A854-7E27C9C9844F}" sibTransId="{ABE76D18-C225-48F5-8999-250698B660CA}"/>
    <dgm:cxn modelId="{76F15862-6C69-42F4-8620-1985BB9F3BA8}" srcId="{3D02C218-EEC1-4941-B748-608A2457372C}" destId="{C2E450D3-FE41-4D10-BE66-F7EAFF203488}" srcOrd="1" destOrd="0" parTransId="{B443E819-B621-45D7-8352-96E6DEF02A62}" sibTransId="{6B4B54DC-A810-4023-A5C8-F9C067107ABD}"/>
    <dgm:cxn modelId="{EF305A63-DB6E-4D42-B99B-39918FE4AABA}" srcId="{9C803F73-FE98-4935-AFD6-2E1744AEC1F2}" destId="{98CE6D43-38ED-437E-9836-74BC84A37D39}" srcOrd="0" destOrd="0" parTransId="{142BA693-640A-4303-A790-ABA229E1A71C}" sibTransId="{6B4AADC8-64AD-4EF4-A93E-D5CF9490E461}"/>
    <dgm:cxn modelId="{1500106C-D8CE-4B5C-8B91-60575FBAF6AA}" type="presOf" srcId="{5248E7D0-EC3A-4BB1-8745-962B4D58EC1C}" destId="{F4C667B2-F877-4C6C-AA2C-D57CB793D50E}" srcOrd="0" destOrd="1" presId="urn:diagrams.loki3.com/BracketList"/>
    <dgm:cxn modelId="{473A789B-E0E8-41FE-BEAE-FA250288A5CF}" srcId="{BB42A35D-DD36-4224-B78E-E00E1C24951E}" destId="{89952C99-D346-44DB-AF18-F1632B5E59D5}" srcOrd="0" destOrd="0" parTransId="{6D999B6F-EDFF-4465-A2D5-C84E59C2DC2B}" sibTransId="{65913A15-11F2-43BF-9DE2-7629B8F0F00C}"/>
    <dgm:cxn modelId="{D53A34A8-6C13-4427-BDA9-D305E314888D}" type="presOf" srcId="{BB42A35D-DD36-4224-B78E-E00E1C24951E}" destId="{8E6F7D4F-5F56-4E02-BE21-C9E843D44712}" srcOrd="0" destOrd="0" presId="urn:diagrams.loki3.com/BracketList"/>
    <dgm:cxn modelId="{80B365A8-3E43-4CC5-BB46-88DE21835AE4}" type="presOf" srcId="{3D02C218-EEC1-4941-B748-608A2457372C}" destId="{C435C3F3-8B88-4B76-9E40-E82EB64E513E}" srcOrd="0" destOrd="0" presId="urn:diagrams.loki3.com/BracketList"/>
    <dgm:cxn modelId="{DACDD6B3-54ED-4299-99DF-562720907D78}" type="presOf" srcId="{89952C99-D346-44DB-AF18-F1632B5E59D5}" destId="{F4C667B2-F877-4C6C-AA2C-D57CB793D50E}" srcOrd="0" destOrd="0" presId="urn:diagrams.loki3.com/BracketList"/>
    <dgm:cxn modelId="{54AA52B4-6561-4553-BF89-188D422CC608}" srcId="{221A3C57-BEAA-4369-AE48-0B51E71E8ADF}" destId="{3CAC753E-A2B9-4591-B329-16AFCE33427A}" srcOrd="1" destOrd="0" parTransId="{781C62A5-9250-45D5-9F6C-D156E4A1D96E}" sibTransId="{4DFBB841-1A13-4C3E-9554-73961FA2B4BD}"/>
    <dgm:cxn modelId="{3F5366B9-763A-49C2-BEE3-973047E53AC6}" srcId="{3D02C218-EEC1-4941-B748-608A2457372C}" destId="{221A3C57-BEAA-4369-AE48-0B51E71E8ADF}" srcOrd="0" destOrd="0" parTransId="{19F5E1C4-119C-4220-AF34-E414FB0678DB}" sibTransId="{A9C35A65-2480-4CB9-8251-AD40C0B72619}"/>
    <dgm:cxn modelId="{087651C3-B3D4-416D-8D64-A7739A257ED9}" type="presOf" srcId="{2E0C0678-1965-4628-A41C-18A81E497DF4}" destId="{4BF93D58-F710-4293-8F63-23F61182A769}" srcOrd="0" destOrd="0" presId="urn:diagrams.loki3.com/BracketList"/>
    <dgm:cxn modelId="{5DB1F0E5-3220-4DDA-9EF1-8485515C391F}" type="presOf" srcId="{221A3C57-BEAA-4369-AE48-0B51E71E8ADF}" destId="{1399DC87-411F-4BA0-9DBA-8F499E66C704}" srcOrd="0" destOrd="0" presId="urn:diagrams.loki3.com/BracketList"/>
    <dgm:cxn modelId="{161521E9-ECE9-4D47-9255-2210A32BF03A}" type="presOf" srcId="{D4226173-9A48-49F4-B47B-D0D023DD4AAC}" destId="{4BF93D58-F710-4293-8F63-23F61182A769}" srcOrd="0" destOrd="1" presId="urn:diagrams.loki3.com/BracketList"/>
    <dgm:cxn modelId="{113E4FEC-B908-4505-8F80-9D37E5E9C378}" srcId="{221A3C57-BEAA-4369-AE48-0B51E71E8ADF}" destId="{9A409F7D-3330-4868-BE2D-B981716BDD78}" srcOrd="0" destOrd="0" parTransId="{5FAF58E0-4FCE-4D54-A54C-C1C838A15A8A}" sibTransId="{96336F6D-F006-456C-8388-14AEF9B01935}"/>
    <dgm:cxn modelId="{E86532F1-CF71-49CE-9F5A-B75D8EF9AB5D}" type="presOf" srcId="{C2E450D3-FE41-4D10-BE66-F7EAFF203488}" destId="{29F368C9-A3B0-4889-A48C-D99E224830C7}" srcOrd="0" destOrd="0" presId="urn:diagrams.loki3.com/BracketList"/>
    <dgm:cxn modelId="{1C80B248-6A33-494F-80BC-96500DDADFBA}" type="presParOf" srcId="{C435C3F3-8B88-4B76-9E40-E82EB64E513E}" destId="{897F61D5-DE82-40FE-9A4D-63EEBC93A5B1}" srcOrd="0" destOrd="0" presId="urn:diagrams.loki3.com/BracketList"/>
    <dgm:cxn modelId="{AFF37717-D9FF-49D4-9E06-B18EC877A789}" type="presParOf" srcId="{897F61D5-DE82-40FE-9A4D-63EEBC93A5B1}" destId="{1399DC87-411F-4BA0-9DBA-8F499E66C704}" srcOrd="0" destOrd="0" presId="urn:diagrams.loki3.com/BracketList"/>
    <dgm:cxn modelId="{4B1A2CE8-6D47-48D6-B461-C2344C23AA41}" type="presParOf" srcId="{897F61D5-DE82-40FE-9A4D-63EEBC93A5B1}" destId="{640D4974-6BA1-4CC1-A0AD-0C34219F4454}" srcOrd="1" destOrd="0" presId="urn:diagrams.loki3.com/BracketList"/>
    <dgm:cxn modelId="{3456F2C0-73C3-4685-8EE9-7A47A39EF9C1}" type="presParOf" srcId="{897F61D5-DE82-40FE-9A4D-63EEBC93A5B1}" destId="{A01B8374-ACE8-47C8-AA92-04426E943D06}" srcOrd="2" destOrd="0" presId="urn:diagrams.loki3.com/BracketList"/>
    <dgm:cxn modelId="{423A7743-85BA-49DE-9981-35BF86EF0B20}" type="presParOf" srcId="{897F61D5-DE82-40FE-9A4D-63EEBC93A5B1}" destId="{29D0BEF6-A6FC-48F1-8F7C-2D6BB2F1D905}" srcOrd="3" destOrd="0" presId="urn:diagrams.loki3.com/BracketList"/>
    <dgm:cxn modelId="{993C0C56-FF1A-4A3A-9C58-742EC43740F8}" type="presParOf" srcId="{C435C3F3-8B88-4B76-9E40-E82EB64E513E}" destId="{906481F2-6F7F-4761-9D85-02B34D854F59}" srcOrd="1" destOrd="0" presId="urn:diagrams.loki3.com/BracketList"/>
    <dgm:cxn modelId="{0DF27118-2D06-46EB-9387-7108D918CCAC}" type="presParOf" srcId="{C435C3F3-8B88-4B76-9E40-E82EB64E513E}" destId="{5564B730-4208-44DE-BE6C-B518CB0EDC07}" srcOrd="2" destOrd="0" presId="urn:diagrams.loki3.com/BracketList"/>
    <dgm:cxn modelId="{B62A93AD-6F59-4C30-B95B-1C32F6A3CE15}" type="presParOf" srcId="{5564B730-4208-44DE-BE6C-B518CB0EDC07}" destId="{29F368C9-A3B0-4889-A48C-D99E224830C7}" srcOrd="0" destOrd="0" presId="urn:diagrams.loki3.com/BracketList"/>
    <dgm:cxn modelId="{295BA310-3CBB-4B76-A239-AD54C3AF9434}" type="presParOf" srcId="{5564B730-4208-44DE-BE6C-B518CB0EDC07}" destId="{E1DE1931-EFAE-4CF7-84DE-B38896B0AFB2}" srcOrd="1" destOrd="0" presId="urn:diagrams.loki3.com/BracketList"/>
    <dgm:cxn modelId="{A66EC3CD-1264-4DC0-B6C1-61E138A5479C}" type="presParOf" srcId="{5564B730-4208-44DE-BE6C-B518CB0EDC07}" destId="{6D9D2844-2B40-49B2-B8F7-767C81F6EEC1}" srcOrd="2" destOrd="0" presId="urn:diagrams.loki3.com/BracketList"/>
    <dgm:cxn modelId="{4BE23F56-E64A-4907-ABA7-D834BF848B49}" type="presParOf" srcId="{5564B730-4208-44DE-BE6C-B518CB0EDC07}" destId="{4BF93D58-F710-4293-8F63-23F61182A769}" srcOrd="3" destOrd="0" presId="urn:diagrams.loki3.com/BracketList"/>
    <dgm:cxn modelId="{74A4AE7B-B5DE-40F5-8710-5E27F9AF6DFA}" type="presParOf" srcId="{C435C3F3-8B88-4B76-9E40-E82EB64E513E}" destId="{1BF0E899-D8DA-4017-91A8-E771BD2067B2}" srcOrd="3" destOrd="0" presId="urn:diagrams.loki3.com/BracketList"/>
    <dgm:cxn modelId="{10C23BBD-5444-49C9-A44E-301D5B2EA7DB}" type="presParOf" srcId="{C435C3F3-8B88-4B76-9E40-E82EB64E513E}" destId="{BBCFF2A3-B759-46A6-864C-61C5FD353F9A}" srcOrd="4" destOrd="0" presId="urn:diagrams.loki3.com/BracketList"/>
    <dgm:cxn modelId="{01FF7EC6-D791-4525-8E16-57458FED3176}" type="presParOf" srcId="{BBCFF2A3-B759-46A6-864C-61C5FD353F9A}" destId="{8C806DEE-BCF1-4932-89D9-EA4073D56A66}" srcOrd="0" destOrd="0" presId="urn:diagrams.loki3.com/BracketList"/>
    <dgm:cxn modelId="{ED1D378C-E72B-4541-9AB4-1275BCBC455E}" type="presParOf" srcId="{BBCFF2A3-B759-46A6-864C-61C5FD353F9A}" destId="{3B43C2BD-E1AC-498A-A1AE-64C36228AE46}" srcOrd="1" destOrd="0" presId="urn:diagrams.loki3.com/BracketList"/>
    <dgm:cxn modelId="{A92E0044-FABA-4FA0-BB95-8E55979E6013}" type="presParOf" srcId="{BBCFF2A3-B759-46A6-864C-61C5FD353F9A}" destId="{791BC4DB-168D-4BAC-9F1E-5A69BD0A753D}" srcOrd="2" destOrd="0" presId="urn:diagrams.loki3.com/BracketList"/>
    <dgm:cxn modelId="{ACBE7468-54A7-4A47-B12D-F2ABA0BFFEBB}" type="presParOf" srcId="{BBCFF2A3-B759-46A6-864C-61C5FD353F9A}" destId="{1B21DFB9-6BE4-404B-BA68-76C680390E39}" srcOrd="3" destOrd="0" presId="urn:diagrams.loki3.com/BracketList"/>
    <dgm:cxn modelId="{8D2BF44F-15BB-47F1-846F-2AAFAA427801}" type="presParOf" srcId="{C435C3F3-8B88-4B76-9E40-E82EB64E513E}" destId="{29D260D6-8ADF-4868-8A33-BE406EEF2337}" srcOrd="5" destOrd="0" presId="urn:diagrams.loki3.com/BracketList"/>
    <dgm:cxn modelId="{C081E82A-4D66-4D3A-8E2C-79F0802EB440}" type="presParOf" srcId="{C435C3F3-8B88-4B76-9E40-E82EB64E513E}" destId="{61704376-C198-4EAC-88FE-2EB6B5FDE6E6}" srcOrd="6" destOrd="0" presId="urn:diagrams.loki3.com/BracketList"/>
    <dgm:cxn modelId="{5925FEBE-E2CB-49DE-96E6-557B03D09786}" type="presParOf" srcId="{61704376-C198-4EAC-88FE-2EB6B5FDE6E6}" destId="{8E6F7D4F-5F56-4E02-BE21-C9E843D44712}" srcOrd="0" destOrd="0" presId="urn:diagrams.loki3.com/BracketList"/>
    <dgm:cxn modelId="{4529E756-C7AD-4391-B5CB-F4C8CD1025BD}" type="presParOf" srcId="{61704376-C198-4EAC-88FE-2EB6B5FDE6E6}" destId="{A95C8280-AD41-4BB8-91DE-991053D95113}" srcOrd="1" destOrd="0" presId="urn:diagrams.loki3.com/BracketList"/>
    <dgm:cxn modelId="{30D7A73F-0767-40E8-9E05-6C1E0671A6D9}" type="presParOf" srcId="{61704376-C198-4EAC-88FE-2EB6B5FDE6E6}" destId="{C27891EF-8338-482F-A1F7-D4CABC9C05CF}" srcOrd="2" destOrd="0" presId="urn:diagrams.loki3.com/BracketList"/>
    <dgm:cxn modelId="{94830B52-A86C-49F4-B7CD-F7B3D83A7654}" type="presParOf" srcId="{61704376-C198-4EAC-88FE-2EB6B5FDE6E6}" destId="{F4C667B2-F877-4C6C-AA2C-D57CB793D50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BEFC9-51A0-43D9-BA7A-841F04D1192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E21729-DC6C-4798-B380-6FE8CC5158FD}">
      <dgm:prSet phldrT="[Text]"/>
      <dgm:spPr>
        <a:gradFill flip="none"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Drug Discovery</a:t>
          </a:r>
        </a:p>
      </dgm:t>
    </dgm:pt>
    <dgm:pt modelId="{FE0164D0-BD39-4AD6-9C5D-BDB4FBB17EE0}" type="parTrans" cxnId="{3CF74F63-A1D8-4B5B-8FBE-96E8DD74D35B}">
      <dgm:prSet/>
      <dgm:spPr/>
      <dgm:t>
        <a:bodyPr/>
        <a:lstStyle/>
        <a:p>
          <a:endParaRPr lang="en-US"/>
        </a:p>
      </dgm:t>
    </dgm:pt>
    <dgm:pt modelId="{A9F1E1A3-6EB5-47F0-AF70-C13F9829854E}" type="sibTrans" cxnId="{3CF74F63-A1D8-4B5B-8FBE-96E8DD74D35B}">
      <dgm:prSet/>
      <dgm:spPr/>
      <dgm:t>
        <a:bodyPr/>
        <a:lstStyle/>
        <a:p>
          <a:endParaRPr lang="en-US"/>
        </a:p>
      </dgm:t>
    </dgm:pt>
    <dgm:pt modelId="{C112339A-DBAB-4669-B834-7BD5274BE643}">
      <dgm:prSet phldrT="[Text]" custT="1"/>
      <dgm:spPr/>
      <dgm:t>
        <a:bodyPr/>
        <a:lstStyle/>
        <a:p>
          <a:r>
            <a:rPr lang="en-US" sz="1800" dirty="0"/>
            <a:t>Identifying target </a:t>
          </a:r>
        </a:p>
      </dgm:t>
    </dgm:pt>
    <dgm:pt modelId="{611EC022-FD94-4B66-8A84-368E57A8FEB4}" type="parTrans" cxnId="{C0373229-7201-4F82-84DE-8E21A4E09F00}">
      <dgm:prSet/>
      <dgm:spPr/>
      <dgm:t>
        <a:bodyPr/>
        <a:lstStyle/>
        <a:p>
          <a:endParaRPr lang="en-US"/>
        </a:p>
      </dgm:t>
    </dgm:pt>
    <dgm:pt modelId="{2097BD14-2EEE-4685-A505-2AF47B319333}" type="sibTrans" cxnId="{C0373229-7201-4F82-84DE-8E21A4E09F00}">
      <dgm:prSet/>
      <dgm:spPr/>
      <dgm:t>
        <a:bodyPr/>
        <a:lstStyle/>
        <a:p>
          <a:endParaRPr lang="en-US"/>
        </a:p>
      </dgm:t>
    </dgm:pt>
    <dgm:pt modelId="{8292F877-D2CA-400F-BE21-696C90DEEE1F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en-US" dirty="0"/>
            <a:t>Preclinical Research</a:t>
          </a:r>
        </a:p>
      </dgm:t>
    </dgm:pt>
    <dgm:pt modelId="{7733AD44-D75B-4FE5-B46E-78333FD23EAF}" type="parTrans" cxnId="{5B8C581C-309F-41B2-80FA-42F238983DD5}">
      <dgm:prSet/>
      <dgm:spPr/>
      <dgm:t>
        <a:bodyPr/>
        <a:lstStyle/>
        <a:p>
          <a:endParaRPr lang="en-US"/>
        </a:p>
      </dgm:t>
    </dgm:pt>
    <dgm:pt modelId="{4E4C0D71-46CC-4B01-9B13-CDC0BB0F6BF8}" type="sibTrans" cxnId="{5B8C581C-309F-41B2-80FA-42F238983DD5}">
      <dgm:prSet/>
      <dgm:spPr/>
      <dgm:t>
        <a:bodyPr/>
        <a:lstStyle/>
        <a:p>
          <a:endParaRPr lang="en-US"/>
        </a:p>
      </dgm:t>
    </dgm:pt>
    <dgm:pt modelId="{E33CFCB8-CD50-41E8-BCA1-DB27CFB9992E}">
      <dgm:prSet phldrT="[Text]" custT="1"/>
      <dgm:spPr/>
      <dgm:t>
        <a:bodyPr/>
        <a:lstStyle/>
        <a:p>
          <a:r>
            <a:rPr lang="en-US" sz="1800" dirty="0"/>
            <a:t>In vitro testing and animal testing</a:t>
          </a:r>
        </a:p>
      </dgm:t>
    </dgm:pt>
    <dgm:pt modelId="{1CE166CB-5E21-49DE-AA52-87D584BA6496}" type="parTrans" cxnId="{61E1FBCA-0C88-4C96-B38E-A5E379291074}">
      <dgm:prSet/>
      <dgm:spPr/>
      <dgm:t>
        <a:bodyPr/>
        <a:lstStyle/>
        <a:p>
          <a:endParaRPr lang="en-US"/>
        </a:p>
      </dgm:t>
    </dgm:pt>
    <dgm:pt modelId="{70CAB4E8-83EF-4959-A5CF-02FE12949F9E}" type="sibTrans" cxnId="{61E1FBCA-0C88-4C96-B38E-A5E379291074}">
      <dgm:prSet/>
      <dgm:spPr/>
      <dgm:t>
        <a:bodyPr/>
        <a:lstStyle/>
        <a:p>
          <a:endParaRPr lang="en-US"/>
        </a:p>
      </dgm:t>
    </dgm:pt>
    <dgm:pt modelId="{2EF60EB1-4F9C-4BF6-B18A-590C90AC7E64}">
      <dgm:prSet phldrT="[Text]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en-US" dirty="0"/>
            <a:t>Clinical Trials</a:t>
          </a:r>
        </a:p>
      </dgm:t>
    </dgm:pt>
    <dgm:pt modelId="{B235E89E-5C8D-4F34-8C32-F718A1BC0E5D}" type="parTrans" cxnId="{C995D18A-0185-4BFC-840B-FD58E0609ED6}">
      <dgm:prSet/>
      <dgm:spPr/>
      <dgm:t>
        <a:bodyPr/>
        <a:lstStyle/>
        <a:p>
          <a:endParaRPr lang="en-US"/>
        </a:p>
      </dgm:t>
    </dgm:pt>
    <dgm:pt modelId="{BB2C1FF2-6396-4B64-93D7-B2DE21B2BD6F}" type="sibTrans" cxnId="{C995D18A-0185-4BFC-840B-FD58E0609ED6}">
      <dgm:prSet/>
      <dgm:spPr/>
      <dgm:t>
        <a:bodyPr/>
        <a:lstStyle/>
        <a:p>
          <a:endParaRPr lang="en-US"/>
        </a:p>
      </dgm:t>
    </dgm:pt>
    <dgm:pt modelId="{B88C36E2-DC00-4DDC-A634-2BAE2043D379}">
      <dgm:prSet phldrT="[Text]" custT="1"/>
      <dgm:spPr/>
      <dgm:t>
        <a:bodyPr/>
        <a:lstStyle/>
        <a:p>
          <a:r>
            <a:rPr lang="en-US" sz="1800" dirty="0"/>
            <a:t>Phase I- safety</a:t>
          </a:r>
        </a:p>
      </dgm:t>
    </dgm:pt>
    <dgm:pt modelId="{8A7408DB-AAB9-479E-B32A-D01F854D355E}" type="parTrans" cxnId="{1EED8594-36D0-47D9-AB5A-268E28BB2CAC}">
      <dgm:prSet/>
      <dgm:spPr/>
      <dgm:t>
        <a:bodyPr/>
        <a:lstStyle/>
        <a:p>
          <a:endParaRPr lang="en-US"/>
        </a:p>
      </dgm:t>
    </dgm:pt>
    <dgm:pt modelId="{95A79A5E-50BB-4EB2-AD38-0492CED12721}" type="sibTrans" cxnId="{1EED8594-36D0-47D9-AB5A-268E28BB2CAC}">
      <dgm:prSet/>
      <dgm:spPr/>
      <dgm:t>
        <a:bodyPr/>
        <a:lstStyle/>
        <a:p>
          <a:endParaRPr lang="en-US"/>
        </a:p>
      </dgm:t>
    </dgm:pt>
    <dgm:pt modelId="{CF331121-F09C-4FBD-98C3-EFF1F007C074}">
      <dgm:prSet phldrT="[Text]" custT="1"/>
      <dgm:spPr/>
      <dgm:t>
        <a:bodyPr/>
        <a:lstStyle/>
        <a:p>
          <a:r>
            <a:rPr lang="en-US" sz="1800" dirty="0"/>
            <a:t>Phase II- efficacy</a:t>
          </a:r>
        </a:p>
      </dgm:t>
    </dgm:pt>
    <dgm:pt modelId="{690BEB06-3BFB-4432-A2A2-CB900D728AE8}" type="parTrans" cxnId="{28BFA876-8328-4FB6-88C0-531B4CF061A0}">
      <dgm:prSet/>
      <dgm:spPr/>
      <dgm:t>
        <a:bodyPr/>
        <a:lstStyle/>
        <a:p>
          <a:endParaRPr lang="en-US"/>
        </a:p>
      </dgm:t>
    </dgm:pt>
    <dgm:pt modelId="{62E3A48D-9AA9-4295-9A42-EF8D3091D7A6}" type="sibTrans" cxnId="{28BFA876-8328-4FB6-88C0-531B4CF061A0}">
      <dgm:prSet/>
      <dgm:spPr/>
      <dgm:t>
        <a:bodyPr/>
        <a:lstStyle/>
        <a:p>
          <a:endParaRPr lang="en-US"/>
        </a:p>
      </dgm:t>
    </dgm:pt>
    <dgm:pt modelId="{F4B650C3-E446-4EB7-AF13-8308787ED9CD}">
      <dgm:prSet phldrT="[Text]" custT="1"/>
      <dgm:spPr/>
      <dgm:t>
        <a:bodyPr/>
        <a:lstStyle/>
        <a:p>
          <a:r>
            <a:rPr lang="en-US" sz="1800" dirty="0"/>
            <a:t>Phase III- large-scale</a:t>
          </a:r>
        </a:p>
      </dgm:t>
    </dgm:pt>
    <dgm:pt modelId="{19ABC5C2-551B-4BED-B3F7-65BCEB931B9F}" type="parTrans" cxnId="{34C0A9DA-87A5-4D98-8EA6-F0A1E6B747AB}">
      <dgm:prSet/>
      <dgm:spPr/>
      <dgm:t>
        <a:bodyPr/>
        <a:lstStyle/>
        <a:p>
          <a:endParaRPr lang="en-US"/>
        </a:p>
      </dgm:t>
    </dgm:pt>
    <dgm:pt modelId="{29158F1D-0F21-42FC-80BA-6347D5334EEA}" type="sibTrans" cxnId="{34C0A9DA-87A5-4D98-8EA6-F0A1E6B747AB}">
      <dgm:prSet/>
      <dgm:spPr/>
      <dgm:t>
        <a:bodyPr/>
        <a:lstStyle/>
        <a:p>
          <a:endParaRPr lang="en-US"/>
        </a:p>
      </dgm:t>
    </dgm:pt>
    <dgm:pt modelId="{D859BB18-0560-4E9C-9C75-125BAEF10481}">
      <dgm:prSet phldrT="[Text]" custT="1"/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en-US" sz="1600" dirty="0"/>
            <a:t>FDA Approval</a:t>
          </a:r>
        </a:p>
      </dgm:t>
    </dgm:pt>
    <dgm:pt modelId="{A967E11F-E30B-48A7-83C7-ED465A0E8133}" type="parTrans" cxnId="{9990C978-9739-4E76-BCC1-E672267C9D75}">
      <dgm:prSet/>
      <dgm:spPr/>
      <dgm:t>
        <a:bodyPr/>
        <a:lstStyle/>
        <a:p>
          <a:endParaRPr lang="en-US"/>
        </a:p>
      </dgm:t>
    </dgm:pt>
    <dgm:pt modelId="{3C72D1A9-4206-4DA6-9973-D92D3372D1D9}" type="sibTrans" cxnId="{9990C978-9739-4E76-BCC1-E672267C9D75}">
      <dgm:prSet/>
      <dgm:spPr/>
      <dgm:t>
        <a:bodyPr/>
        <a:lstStyle/>
        <a:p>
          <a:endParaRPr lang="en-US"/>
        </a:p>
      </dgm:t>
    </dgm:pt>
    <dgm:pt modelId="{B880DD4B-9BBE-448C-BE47-E7FFDE79AE1C}">
      <dgm:prSet phldrT="[Text]" custT="1"/>
      <dgm:spPr/>
      <dgm:t>
        <a:bodyPr/>
        <a:lstStyle/>
        <a:p>
          <a:r>
            <a:rPr lang="en-US" sz="1800" dirty="0"/>
            <a:t>Drug becomes available</a:t>
          </a:r>
        </a:p>
      </dgm:t>
    </dgm:pt>
    <dgm:pt modelId="{28D413BD-C506-4AB9-B731-1ED16E57F401}" type="parTrans" cxnId="{B9A5B3A4-8532-471E-9962-4432465EC2AA}">
      <dgm:prSet/>
      <dgm:spPr/>
      <dgm:t>
        <a:bodyPr/>
        <a:lstStyle/>
        <a:p>
          <a:endParaRPr lang="en-US"/>
        </a:p>
      </dgm:t>
    </dgm:pt>
    <dgm:pt modelId="{6C85FEC0-EBD2-4E6C-8770-B50FBBC57EB5}" type="sibTrans" cxnId="{B9A5B3A4-8532-471E-9962-4432465EC2AA}">
      <dgm:prSet/>
      <dgm:spPr/>
      <dgm:t>
        <a:bodyPr/>
        <a:lstStyle/>
        <a:p>
          <a:endParaRPr lang="en-US"/>
        </a:p>
      </dgm:t>
    </dgm:pt>
    <dgm:pt modelId="{9DE39542-FABD-4EE8-ADFF-E3339D343419}">
      <dgm:prSet phldrT="[Text]" custT="1"/>
      <dgm:spPr/>
      <dgm:t>
        <a:bodyPr/>
        <a:lstStyle/>
        <a:p>
          <a:r>
            <a:rPr lang="en-US" sz="1800" dirty="0"/>
            <a:t>Post-market effect observed</a:t>
          </a:r>
        </a:p>
      </dgm:t>
    </dgm:pt>
    <dgm:pt modelId="{35410129-5284-4987-A6D2-D5668A416E5F}" type="parTrans" cxnId="{BF16512B-F8D9-44B1-B63D-F7915173BC51}">
      <dgm:prSet/>
      <dgm:spPr/>
      <dgm:t>
        <a:bodyPr/>
        <a:lstStyle/>
        <a:p>
          <a:endParaRPr lang="en-US"/>
        </a:p>
      </dgm:t>
    </dgm:pt>
    <dgm:pt modelId="{ACD23A37-ABEA-46F7-96E9-3F7497F67E2C}" type="sibTrans" cxnId="{BF16512B-F8D9-44B1-B63D-F7915173BC51}">
      <dgm:prSet/>
      <dgm:spPr/>
      <dgm:t>
        <a:bodyPr/>
        <a:lstStyle/>
        <a:p>
          <a:endParaRPr lang="en-US"/>
        </a:p>
      </dgm:t>
    </dgm:pt>
    <dgm:pt modelId="{74AA66D5-160B-4D0F-8663-F24D746770C7}" type="pres">
      <dgm:prSet presAssocID="{8CBBEFC9-51A0-43D9-BA7A-841F04D11925}" presName="rootnode" presStyleCnt="0">
        <dgm:presLayoutVars>
          <dgm:chMax/>
          <dgm:chPref/>
          <dgm:dir/>
          <dgm:animLvl val="lvl"/>
        </dgm:presLayoutVars>
      </dgm:prSet>
      <dgm:spPr/>
    </dgm:pt>
    <dgm:pt modelId="{9972AA44-5658-4F7B-96DF-A8056035E06E}" type="pres">
      <dgm:prSet presAssocID="{A1E21729-DC6C-4798-B380-6FE8CC5158FD}" presName="composite" presStyleCnt="0"/>
      <dgm:spPr/>
    </dgm:pt>
    <dgm:pt modelId="{BED98C59-B830-4AD1-BA39-0F6E782E58FB}" type="pres">
      <dgm:prSet presAssocID="{A1E21729-DC6C-4798-B380-6FE8CC5158FD}" presName="bentUpArrow1" presStyleLbl="alignImgPlace1" presStyleIdx="0" presStyleCnt="3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  <dgm:pt modelId="{A49CAEE1-1A0C-4013-8BA7-0C318EBBCB46}" type="pres">
      <dgm:prSet presAssocID="{A1E21729-DC6C-4798-B380-6FE8CC5158F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3AC8810-9521-493B-82CD-D13529D4E21D}" type="pres">
      <dgm:prSet presAssocID="{A1E21729-DC6C-4798-B380-6FE8CC5158FD}" presName="ChildText" presStyleLbl="revTx" presStyleIdx="0" presStyleCnt="4" custScaleX="205827" custLinFactNeighborX="57902" custLinFactNeighborY="-1765">
        <dgm:presLayoutVars>
          <dgm:chMax val="0"/>
          <dgm:chPref val="0"/>
          <dgm:bulletEnabled val="1"/>
        </dgm:presLayoutVars>
      </dgm:prSet>
      <dgm:spPr/>
    </dgm:pt>
    <dgm:pt modelId="{5309D82E-E5A5-44FA-BA2F-02CE34E7640B}" type="pres">
      <dgm:prSet presAssocID="{A9F1E1A3-6EB5-47F0-AF70-C13F9829854E}" presName="sibTrans" presStyleCnt="0"/>
      <dgm:spPr/>
    </dgm:pt>
    <dgm:pt modelId="{521396F3-3896-4E1B-8DB7-74F372014EA2}" type="pres">
      <dgm:prSet presAssocID="{8292F877-D2CA-400F-BE21-696C90DEEE1F}" presName="composite" presStyleCnt="0"/>
      <dgm:spPr/>
    </dgm:pt>
    <dgm:pt modelId="{F2DD936C-BF73-4265-9003-87047452CF2F}" type="pres">
      <dgm:prSet presAssocID="{8292F877-D2CA-400F-BE21-696C90DEEE1F}" presName="bentUpArrow1" presStyleLbl="alignImgPlace1" presStyleIdx="1" presStyleCnt="3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1FF7CB1A-90E3-4F5F-A51F-895F418B3C0A}" type="pres">
      <dgm:prSet presAssocID="{8292F877-D2CA-400F-BE21-696C90DEEE1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6E96DDB2-4FB8-42C2-A095-47D4D770DE98}" type="pres">
      <dgm:prSet presAssocID="{8292F877-D2CA-400F-BE21-696C90DEEE1F}" presName="ChildText" presStyleLbl="revTx" presStyleIdx="1" presStyleCnt="4" custScaleX="251551" custLinFactNeighborX="83025" custLinFactNeighborY="-5627">
        <dgm:presLayoutVars>
          <dgm:chMax val="0"/>
          <dgm:chPref val="0"/>
          <dgm:bulletEnabled val="1"/>
        </dgm:presLayoutVars>
      </dgm:prSet>
      <dgm:spPr/>
    </dgm:pt>
    <dgm:pt modelId="{928EBE1E-E9A5-492F-809E-CEC9D4679C49}" type="pres">
      <dgm:prSet presAssocID="{4E4C0D71-46CC-4B01-9B13-CDC0BB0F6BF8}" presName="sibTrans" presStyleCnt="0"/>
      <dgm:spPr/>
    </dgm:pt>
    <dgm:pt modelId="{E4F453BC-61F1-4130-BEE8-7893604A4787}" type="pres">
      <dgm:prSet presAssocID="{2EF60EB1-4F9C-4BF6-B18A-590C90AC7E64}" presName="composite" presStyleCnt="0"/>
      <dgm:spPr/>
    </dgm:pt>
    <dgm:pt modelId="{0C70BFFA-40CE-4231-ACF6-303749E94B52}" type="pres">
      <dgm:prSet presAssocID="{2EF60EB1-4F9C-4BF6-B18A-590C90AC7E64}" presName="bentUpArrow1" presStyleLbl="alignImgPlace1" presStyleIdx="2" presStyleCnt="3" custLinFactNeighborY="0"/>
      <dgm:spPr>
        <a:solidFill>
          <a:schemeClr val="accent2">
            <a:lumMod val="60000"/>
            <a:lumOff val="40000"/>
          </a:schemeClr>
        </a:solidFill>
        <a:ln>
          <a:noFill/>
        </a:ln>
      </dgm:spPr>
    </dgm:pt>
    <dgm:pt modelId="{54F0B145-8A3A-4302-86A6-148752CBC780}" type="pres">
      <dgm:prSet presAssocID="{2EF60EB1-4F9C-4BF6-B18A-590C90AC7E6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7FAE859-237E-4F18-B81B-3918F1CF35CA}" type="pres">
      <dgm:prSet presAssocID="{2EF60EB1-4F9C-4BF6-B18A-590C90AC7E64}" presName="ChildText" presStyleLbl="revTx" presStyleIdx="2" presStyleCnt="4" custScaleX="397220" custLinFactX="63206" custLinFactNeighborX="100000" custLinFactNeighborY="-2842">
        <dgm:presLayoutVars>
          <dgm:chMax val="0"/>
          <dgm:chPref val="0"/>
          <dgm:bulletEnabled val="1"/>
        </dgm:presLayoutVars>
      </dgm:prSet>
      <dgm:spPr/>
    </dgm:pt>
    <dgm:pt modelId="{2125BC69-D1E5-48C1-A6F0-EE3E1EB6A686}" type="pres">
      <dgm:prSet presAssocID="{BB2C1FF2-6396-4B64-93D7-B2DE21B2BD6F}" presName="sibTrans" presStyleCnt="0"/>
      <dgm:spPr/>
    </dgm:pt>
    <dgm:pt modelId="{4F4C59B3-63A5-462A-A5D2-3A6862827FA6}" type="pres">
      <dgm:prSet presAssocID="{D859BB18-0560-4E9C-9C75-125BAEF10481}" presName="composite" presStyleCnt="0"/>
      <dgm:spPr/>
    </dgm:pt>
    <dgm:pt modelId="{5EA3E636-8705-494F-94AB-4C31B780A62B}" type="pres">
      <dgm:prSet presAssocID="{D859BB18-0560-4E9C-9C75-125BAEF1048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390578C3-33CE-4EFA-89D0-428AEA0113C3}" type="pres">
      <dgm:prSet presAssocID="{D859BB18-0560-4E9C-9C75-125BAEF10481}" presName="FinalChildText" presStyleLbl="revTx" presStyleIdx="3" presStyleCnt="4" custScaleX="337532" custLinFactX="46831" custLinFactNeighborX="100000" custLinFactNeighborY="-2277">
        <dgm:presLayoutVars>
          <dgm:chMax val="0"/>
          <dgm:chPref val="0"/>
          <dgm:bulletEnabled val="1"/>
        </dgm:presLayoutVars>
      </dgm:prSet>
      <dgm:spPr/>
    </dgm:pt>
  </dgm:ptLst>
  <dgm:cxnLst>
    <dgm:cxn modelId="{A9046A01-B49C-4EF6-9C0B-253F4638538E}" type="presOf" srcId="{F4B650C3-E446-4EB7-AF13-8308787ED9CD}" destId="{27FAE859-237E-4F18-B81B-3918F1CF35CA}" srcOrd="0" destOrd="2" presId="urn:microsoft.com/office/officeart/2005/8/layout/StepDownProcess"/>
    <dgm:cxn modelId="{5B8C581C-309F-41B2-80FA-42F238983DD5}" srcId="{8CBBEFC9-51A0-43D9-BA7A-841F04D11925}" destId="{8292F877-D2CA-400F-BE21-696C90DEEE1F}" srcOrd="1" destOrd="0" parTransId="{7733AD44-D75B-4FE5-B46E-78333FD23EAF}" sibTransId="{4E4C0D71-46CC-4B01-9B13-CDC0BB0F6BF8}"/>
    <dgm:cxn modelId="{C0373229-7201-4F82-84DE-8E21A4E09F00}" srcId="{A1E21729-DC6C-4798-B380-6FE8CC5158FD}" destId="{C112339A-DBAB-4669-B834-7BD5274BE643}" srcOrd="0" destOrd="0" parTransId="{611EC022-FD94-4B66-8A84-368E57A8FEB4}" sibTransId="{2097BD14-2EEE-4685-A505-2AF47B319333}"/>
    <dgm:cxn modelId="{BF16512B-F8D9-44B1-B63D-F7915173BC51}" srcId="{D859BB18-0560-4E9C-9C75-125BAEF10481}" destId="{9DE39542-FABD-4EE8-ADFF-E3339D343419}" srcOrd="1" destOrd="0" parTransId="{35410129-5284-4987-A6D2-D5668A416E5F}" sibTransId="{ACD23A37-ABEA-46F7-96E9-3F7497F67E2C}"/>
    <dgm:cxn modelId="{191FAF36-F381-4E9D-8B5B-1C94466AFC00}" type="presOf" srcId="{E33CFCB8-CD50-41E8-BCA1-DB27CFB9992E}" destId="{6E96DDB2-4FB8-42C2-A095-47D4D770DE98}" srcOrd="0" destOrd="0" presId="urn:microsoft.com/office/officeart/2005/8/layout/StepDownProcess"/>
    <dgm:cxn modelId="{6CB0233F-EC8A-40DC-8BE0-6CC1C3B8830A}" type="presOf" srcId="{9DE39542-FABD-4EE8-ADFF-E3339D343419}" destId="{390578C3-33CE-4EFA-89D0-428AEA0113C3}" srcOrd="0" destOrd="1" presId="urn:microsoft.com/office/officeart/2005/8/layout/StepDownProcess"/>
    <dgm:cxn modelId="{0B0EF440-D281-4594-9247-C4860AF00DC6}" type="presOf" srcId="{A1E21729-DC6C-4798-B380-6FE8CC5158FD}" destId="{A49CAEE1-1A0C-4013-8BA7-0C318EBBCB46}" srcOrd="0" destOrd="0" presId="urn:microsoft.com/office/officeart/2005/8/layout/StepDownProcess"/>
    <dgm:cxn modelId="{D590DB47-ED23-4DA4-8966-CFEE9588EB2B}" type="presOf" srcId="{8292F877-D2CA-400F-BE21-696C90DEEE1F}" destId="{1FF7CB1A-90E3-4F5F-A51F-895F418B3C0A}" srcOrd="0" destOrd="0" presId="urn:microsoft.com/office/officeart/2005/8/layout/StepDownProcess"/>
    <dgm:cxn modelId="{CCBCFD4F-612C-43DC-9387-3A993CDBD616}" type="presOf" srcId="{CF331121-F09C-4FBD-98C3-EFF1F007C074}" destId="{27FAE859-237E-4F18-B81B-3918F1CF35CA}" srcOrd="0" destOrd="1" presId="urn:microsoft.com/office/officeart/2005/8/layout/StepDownProcess"/>
    <dgm:cxn modelId="{37ACCC58-E1A3-4683-A70F-A980D5F0BA15}" type="presOf" srcId="{C112339A-DBAB-4669-B834-7BD5274BE643}" destId="{D3AC8810-9521-493B-82CD-D13529D4E21D}" srcOrd="0" destOrd="0" presId="urn:microsoft.com/office/officeart/2005/8/layout/StepDownProcess"/>
    <dgm:cxn modelId="{3CF74F63-A1D8-4B5B-8FBE-96E8DD74D35B}" srcId="{8CBBEFC9-51A0-43D9-BA7A-841F04D11925}" destId="{A1E21729-DC6C-4798-B380-6FE8CC5158FD}" srcOrd="0" destOrd="0" parTransId="{FE0164D0-BD39-4AD6-9C5D-BDB4FBB17EE0}" sibTransId="{A9F1E1A3-6EB5-47F0-AF70-C13F9829854E}"/>
    <dgm:cxn modelId="{28BFA876-8328-4FB6-88C0-531B4CF061A0}" srcId="{2EF60EB1-4F9C-4BF6-B18A-590C90AC7E64}" destId="{CF331121-F09C-4FBD-98C3-EFF1F007C074}" srcOrd="1" destOrd="0" parTransId="{690BEB06-3BFB-4432-A2A2-CB900D728AE8}" sibTransId="{62E3A48D-9AA9-4295-9A42-EF8D3091D7A6}"/>
    <dgm:cxn modelId="{9990C978-9739-4E76-BCC1-E672267C9D75}" srcId="{8CBBEFC9-51A0-43D9-BA7A-841F04D11925}" destId="{D859BB18-0560-4E9C-9C75-125BAEF10481}" srcOrd="3" destOrd="0" parTransId="{A967E11F-E30B-48A7-83C7-ED465A0E8133}" sibTransId="{3C72D1A9-4206-4DA6-9973-D92D3372D1D9}"/>
    <dgm:cxn modelId="{BFD43379-75A2-4E40-A71F-7788ED078613}" type="presOf" srcId="{8CBBEFC9-51A0-43D9-BA7A-841F04D11925}" destId="{74AA66D5-160B-4D0F-8663-F24D746770C7}" srcOrd="0" destOrd="0" presId="urn:microsoft.com/office/officeart/2005/8/layout/StepDownProcess"/>
    <dgm:cxn modelId="{C240577B-9D28-41CB-8A66-5314963AACEA}" type="presOf" srcId="{D859BB18-0560-4E9C-9C75-125BAEF10481}" destId="{5EA3E636-8705-494F-94AB-4C31B780A62B}" srcOrd="0" destOrd="0" presId="urn:microsoft.com/office/officeart/2005/8/layout/StepDownProcess"/>
    <dgm:cxn modelId="{E78B2689-7DD5-4CA8-A1FE-8DE9E231189C}" type="presOf" srcId="{2EF60EB1-4F9C-4BF6-B18A-590C90AC7E64}" destId="{54F0B145-8A3A-4302-86A6-148752CBC780}" srcOrd="0" destOrd="0" presId="urn:microsoft.com/office/officeart/2005/8/layout/StepDownProcess"/>
    <dgm:cxn modelId="{C995D18A-0185-4BFC-840B-FD58E0609ED6}" srcId="{8CBBEFC9-51A0-43D9-BA7A-841F04D11925}" destId="{2EF60EB1-4F9C-4BF6-B18A-590C90AC7E64}" srcOrd="2" destOrd="0" parTransId="{B235E89E-5C8D-4F34-8C32-F718A1BC0E5D}" sibTransId="{BB2C1FF2-6396-4B64-93D7-B2DE21B2BD6F}"/>
    <dgm:cxn modelId="{1EED8594-36D0-47D9-AB5A-268E28BB2CAC}" srcId="{2EF60EB1-4F9C-4BF6-B18A-590C90AC7E64}" destId="{B88C36E2-DC00-4DDC-A634-2BAE2043D379}" srcOrd="0" destOrd="0" parTransId="{8A7408DB-AAB9-479E-B32A-D01F854D355E}" sibTransId="{95A79A5E-50BB-4EB2-AD38-0492CED12721}"/>
    <dgm:cxn modelId="{B9A5B3A4-8532-471E-9962-4432465EC2AA}" srcId="{D859BB18-0560-4E9C-9C75-125BAEF10481}" destId="{B880DD4B-9BBE-448C-BE47-E7FFDE79AE1C}" srcOrd="0" destOrd="0" parTransId="{28D413BD-C506-4AB9-B731-1ED16E57F401}" sibTransId="{6C85FEC0-EBD2-4E6C-8770-B50FBBC57EB5}"/>
    <dgm:cxn modelId="{25DAABC1-CCB5-4805-9B97-FB80286E0111}" type="presOf" srcId="{B88C36E2-DC00-4DDC-A634-2BAE2043D379}" destId="{27FAE859-237E-4F18-B81B-3918F1CF35CA}" srcOrd="0" destOrd="0" presId="urn:microsoft.com/office/officeart/2005/8/layout/StepDownProcess"/>
    <dgm:cxn modelId="{61E1FBCA-0C88-4C96-B38E-A5E379291074}" srcId="{8292F877-D2CA-400F-BE21-696C90DEEE1F}" destId="{E33CFCB8-CD50-41E8-BCA1-DB27CFB9992E}" srcOrd="0" destOrd="0" parTransId="{1CE166CB-5E21-49DE-AA52-87D584BA6496}" sibTransId="{70CAB4E8-83EF-4959-A5CF-02FE12949F9E}"/>
    <dgm:cxn modelId="{2EEB0DCB-DEC4-4C37-B21C-D47694EE92D2}" type="presOf" srcId="{B880DD4B-9BBE-448C-BE47-E7FFDE79AE1C}" destId="{390578C3-33CE-4EFA-89D0-428AEA0113C3}" srcOrd="0" destOrd="0" presId="urn:microsoft.com/office/officeart/2005/8/layout/StepDownProcess"/>
    <dgm:cxn modelId="{34C0A9DA-87A5-4D98-8EA6-F0A1E6B747AB}" srcId="{2EF60EB1-4F9C-4BF6-B18A-590C90AC7E64}" destId="{F4B650C3-E446-4EB7-AF13-8308787ED9CD}" srcOrd="2" destOrd="0" parTransId="{19ABC5C2-551B-4BED-B3F7-65BCEB931B9F}" sibTransId="{29158F1D-0F21-42FC-80BA-6347D5334EEA}"/>
    <dgm:cxn modelId="{0A291D28-A0F3-42B1-99C5-3913619A0CB4}" type="presParOf" srcId="{74AA66D5-160B-4D0F-8663-F24D746770C7}" destId="{9972AA44-5658-4F7B-96DF-A8056035E06E}" srcOrd="0" destOrd="0" presId="urn:microsoft.com/office/officeart/2005/8/layout/StepDownProcess"/>
    <dgm:cxn modelId="{5282DB97-9413-4EFF-989E-B23B26F3DE6B}" type="presParOf" srcId="{9972AA44-5658-4F7B-96DF-A8056035E06E}" destId="{BED98C59-B830-4AD1-BA39-0F6E782E58FB}" srcOrd="0" destOrd="0" presId="urn:microsoft.com/office/officeart/2005/8/layout/StepDownProcess"/>
    <dgm:cxn modelId="{E0241C93-44F3-4DB4-8931-8F1D7BC87913}" type="presParOf" srcId="{9972AA44-5658-4F7B-96DF-A8056035E06E}" destId="{A49CAEE1-1A0C-4013-8BA7-0C318EBBCB46}" srcOrd="1" destOrd="0" presId="urn:microsoft.com/office/officeart/2005/8/layout/StepDownProcess"/>
    <dgm:cxn modelId="{E6F28CB3-4DE9-4B1C-B022-7A8E59EEE826}" type="presParOf" srcId="{9972AA44-5658-4F7B-96DF-A8056035E06E}" destId="{D3AC8810-9521-493B-82CD-D13529D4E21D}" srcOrd="2" destOrd="0" presId="urn:microsoft.com/office/officeart/2005/8/layout/StepDownProcess"/>
    <dgm:cxn modelId="{888F6EBD-F393-45B0-B253-253BDF0CE999}" type="presParOf" srcId="{74AA66D5-160B-4D0F-8663-F24D746770C7}" destId="{5309D82E-E5A5-44FA-BA2F-02CE34E7640B}" srcOrd="1" destOrd="0" presId="urn:microsoft.com/office/officeart/2005/8/layout/StepDownProcess"/>
    <dgm:cxn modelId="{6AA62658-46C8-4074-9AF5-CC18A39738CD}" type="presParOf" srcId="{74AA66D5-160B-4D0F-8663-F24D746770C7}" destId="{521396F3-3896-4E1B-8DB7-74F372014EA2}" srcOrd="2" destOrd="0" presId="urn:microsoft.com/office/officeart/2005/8/layout/StepDownProcess"/>
    <dgm:cxn modelId="{C3926A7D-8FC9-47FC-B6A9-4799F54D27FA}" type="presParOf" srcId="{521396F3-3896-4E1B-8DB7-74F372014EA2}" destId="{F2DD936C-BF73-4265-9003-87047452CF2F}" srcOrd="0" destOrd="0" presId="urn:microsoft.com/office/officeart/2005/8/layout/StepDownProcess"/>
    <dgm:cxn modelId="{5940A61C-22C4-4088-99E6-FAA345224944}" type="presParOf" srcId="{521396F3-3896-4E1B-8DB7-74F372014EA2}" destId="{1FF7CB1A-90E3-4F5F-A51F-895F418B3C0A}" srcOrd="1" destOrd="0" presId="urn:microsoft.com/office/officeart/2005/8/layout/StepDownProcess"/>
    <dgm:cxn modelId="{9C6546CD-1955-4472-AAA0-3B9DDF7E946C}" type="presParOf" srcId="{521396F3-3896-4E1B-8DB7-74F372014EA2}" destId="{6E96DDB2-4FB8-42C2-A095-47D4D770DE98}" srcOrd="2" destOrd="0" presId="urn:microsoft.com/office/officeart/2005/8/layout/StepDownProcess"/>
    <dgm:cxn modelId="{7C95C33E-CEB3-4508-888B-712A55ABAF02}" type="presParOf" srcId="{74AA66D5-160B-4D0F-8663-F24D746770C7}" destId="{928EBE1E-E9A5-492F-809E-CEC9D4679C49}" srcOrd="3" destOrd="0" presId="urn:microsoft.com/office/officeart/2005/8/layout/StepDownProcess"/>
    <dgm:cxn modelId="{998B21F9-35D3-49E4-A050-6DF5399ED107}" type="presParOf" srcId="{74AA66D5-160B-4D0F-8663-F24D746770C7}" destId="{E4F453BC-61F1-4130-BEE8-7893604A4787}" srcOrd="4" destOrd="0" presId="urn:microsoft.com/office/officeart/2005/8/layout/StepDownProcess"/>
    <dgm:cxn modelId="{5F52C4A1-76F4-4309-A685-C49275A9DDC7}" type="presParOf" srcId="{E4F453BC-61F1-4130-BEE8-7893604A4787}" destId="{0C70BFFA-40CE-4231-ACF6-303749E94B52}" srcOrd="0" destOrd="0" presId="urn:microsoft.com/office/officeart/2005/8/layout/StepDownProcess"/>
    <dgm:cxn modelId="{AE552D67-10B7-449E-8A1B-688D4CA983D4}" type="presParOf" srcId="{E4F453BC-61F1-4130-BEE8-7893604A4787}" destId="{54F0B145-8A3A-4302-86A6-148752CBC780}" srcOrd="1" destOrd="0" presId="urn:microsoft.com/office/officeart/2005/8/layout/StepDownProcess"/>
    <dgm:cxn modelId="{929ACDE8-6FB0-4B62-8BEA-56B87385D50E}" type="presParOf" srcId="{E4F453BC-61F1-4130-BEE8-7893604A4787}" destId="{27FAE859-237E-4F18-B81B-3918F1CF35CA}" srcOrd="2" destOrd="0" presId="urn:microsoft.com/office/officeart/2005/8/layout/StepDownProcess"/>
    <dgm:cxn modelId="{0496552E-F677-46F8-A615-B4EE97174580}" type="presParOf" srcId="{74AA66D5-160B-4D0F-8663-F24D746770C7}" destId="{2125BC69-D1E5-48C1-A6F0-EE3E1EB6A686}" srcOrd="5" destOrd="0" presId="urn:microsoft.com/office/officeart/2005/8/layout/StepDownProcess"/>
    <dgm:cxn modelId="{2FA739C5-3605-42BA-97F4-A445642225A5}" type="presParOf" srcId="{74AA66D5-160B-4D0F-8663-F24D746770C7}" destId="{4F4C59B3-63A5-462A-A5D2-3A6862827FA6}" srcOrd="6" destOrd="0" presId="urn:microsoft.com/office/officeart/2005/8/layout/StepDownProcess"/>
    <dgm:cxn modelId="{04F0D4AE-141C-4710-92EB-46B8187B93CE}" type="presParOf" srcId="{4F4C59B3-63A5-462A-A5D2-3A6862827FA6}" destId="{5EA3E636-8705-494F-94AB-4C31B780A62B}" srcOrd="0" destOrd="0" presId="urn:microsoft.com/office/officeart/2005/8/layout/StepDownProcess"/>
    <dgm:cxn modelId="{9011CFEE-4DAC-4BDB-9E43-A0DC0DB18024}" type="presParOf" srcId="{4F4C59B3-63A5-462A-A5D2-3A6862827FA6}" destId="{390578C3-33CE-4EFA-89D0-428AEA0113C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F3E3D-113E-4EC8-B9A6-CBAE630E59D8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B1C3CD-75F5-4BD5-A32C-CB1265B059B9}">
      <dgm:prSet custT="1"/>
      <dgm:spPr>
        <a:gradFill flip="none" rotWithShape="1">
          <a:gsLst>
            <a:gs pos="0">
              <a:schemeClr val="dk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</dgm:spPr>
      <dgm:t>
        <a:bodyPr/>
        <a:lstStyle/>
        <a:p>
          <a:r>
            <a:rPr lang="en-US" sz="2400" dirty="0"/>
            <a:t>Patients struggle with existing medication </a:t>
          </a:r>
        </a:p>
      </dgm:t>
    </dgm:pt>
    <dgm:pt modelId="{6FCC0338-B985-4754-8FFD-5780F0412DDF}" type="parTrans" cxnId="{7DF92932-CAD3-462E-ADFB-BA73716224E2}">
      <dgm:prSet/>
      <dgm:spPr/>
      <dgm:t>
        <a:bodyPr/>
        <a:lstStyle/>
        <a:p>
          <a:endParaRPr lang="en-US"/>
        </a:p>
      </dgm:t>
    </dgm:pt>
    <dgm:pt modelId="{AB68A347-37BF-4369-903C-A27068DA0FA1}" type="sibTrans" cxnId="{7DF92932-CAD3-462E-ADFB-BA73716224E2}">
      <dgm:prSet/>
      <dgm:spPr/>
      <dgm:t>
        <a:bodyPr/>
        <a:lstStyle/>
        <a:p>
          <a:endParaRPr lang="en-US"/>
        </a:p>
      </dgm:t>
    </dgm:pt>
    <dgm:pt modelId="{3BA3DE09-F109-4054-A949-67AA66CC8152}">
      <dgm:prSet custT="1"/>
      <dgm:spPr/>
      <dgm:t>
        <a:bodyPr/>
        <a:lstStyle/>
        <a:p>
          <a:r>
            <a:rPr lang="en-US" sz="2200" dirty="0"/>
            <a:t>Existing medications have limited effectiveness</a:t>
          </a:r>
        </a:p>
      </dgm:t>
    </dgm:pt>
    <dgm:pt modelId="{DBA415CA-3989-4CB4-8678-AD7650F8B6FE}" type="parTrans" cxnId="{EAF0277B-D3B1-485B-8830-4AB6D9EFB7E5}">
      <dgm:prSet/>
      <dgm:spPr/>
      <dgm:t>
        <a:bodyPr/>
        <a:lstStyle/>
        <a:p>
          <a:endParaRPr lang="en-US"/>
        </a:p>
      </dgm:t>
    </dgm:pt>
    <dgm:pt modelId="{DC80A60B-E9AF-40D8-902E-80F4DFC576EE}" type="sibTrans" cxnId="{EAF0277B-D3B1-485B-8830-4AB6D9EFB7E5}">
      <dgm:prSet/>
      <dgm:spPr/>
      <dgm:t>
        <a:bodyPr/>
        <a:lstStyle/>
        <a:p>
          <a:endParaRPr lang="en-US"/>
        </a:p>
      </dgm:t>
    </dgm:pt>
    <dgm:pt modelId="{2DE3BF19-31C0-4A1B-9597-18B21DC4CBB1}">
      <dgm:prSet custT="1"/>
      <dgm:spPr>
        <a:gradFill flip="none" rotWithShape="0">
          <a:gsLst>
            <a:gs pos="0">
              <a:schemeClr val="dk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</dgm:spPr>
      <dgm:t>
        <a:bodyPr/>
        <a:lstStyle/>
        <a:p>
          <a:r>
            <a:rPr lang="en-US" sz="2400" dirty="0"/>
            <a:t>Patients are not aware of trial opportunities and may be wary of the process</a:t>
          </a:r>
        </a:p>
      </dgm:t>
    </dgm:pt>
    <dgm:pt modelId="{4AADC1E1-BD72-4C52-BAC7-2D100EA71228}" type="parTrans" cxnId="{3FEBF607-0E14-4763-9906-1AAFCB9CAA11}">
      <dgm:prSet/>
      <dgm:spPr/>
      <dgm:t>
        <a:bodyPr/>
        <a:lstStyle/>
        <a:p>
          <a:endParaRPr lang="en-US"/>
        </a:p>
      </dgm:t>
    </dgm:pt>
    <dgm:pt modelId="{2654DB3C-DFEE-40B7-9CA3-3233F403AAB7}" type="sibTrans" cxnId="{3FEBF607-0E14-4763-9906-1AAFCB9CAA11}">
      <dgm:prSet/>
      <dgm:spPr/>
      <dgm:t>
        <a:bodyPr/>
        <a:lstStyle/>
        <a:p>
          <a:endParaRPr lang="en-US"/>
        </a:p>
      </dgm:t>
    </dgm:pt>
    <dgm:pt modelId="{1BCE944D-43DC-42E1-B3ED-A2AC967A9EA6}">
      <dgm:prSet custT="1"/>
      <dgm:spPr>
        <a:gradFill flip="none" rotWithShape="0">
          <a:gsLst>
            <a:gs pos="0">
              <a:schemeClr val="dk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</dgm:spPr>
      <dgm:t>
        <a:bodyPr/>
        <a:lstStyle/>
        <a:p>
          <a:r>
            <a:rPr lang="en-US" sz="2400" dirty="0"/>
            <a:t>Study inclusion/exclusion criteria can be very narrow</a:t>
          </a:r>
        </a:p>
      </dgm:t>
    </dgm:pt>
    <dgm:pt modelId="{B0A230BA-82F0-47AE-93E6-180D3DCB68E1}" type="parTrans" cxnId="{7741A9DA-922E-41CA-B3C8-93BB58E5FD87}">
      <dgm:prSet/>
      <dgm:spPr/>
      <dgm:t>
        <a:bodyPr/>
        <a:lstStyle/>
        <a:p>
          <a:endParaRPr lang="en-US"/>
        </a:p>
      </dgm:t>
    </dgm:pt>
    <dgm:pt modelId="{6D7244D8-1762-4729-8097-96FAE52D8B99}" type="sibTrans" cxnId="{7741A9DA-922E-41CA-B3C8-93BB58E5FD87}">
      <dgm:prSet/>
      <dgm:spPr/>
      <dgm:t>
        <a:bodyPr/>
        <a:lstStyle/>
        <a:p>
          <a:endParaRPr lang="en-US"/>
        </a:p>
      </dgm:t>
    </dgm:pt>
    <dgm:pt modelId="{34267324-A822-4961-A0B6-B86468BA8EF5}">
      <dgm:prSet custT="1"/>
      <dgm:spPr/>
      <dgm:t>
        <a:bodyPr/>
        <a:lstStyle/>
        <a:p>
          <a:r>
            <a:rPr lang="en-US" sz="2200" dirty="0"/>
            <a:t>Those designing the studying may not have actual experience with patients</a:t>
          </a:r>
        </a:p>
      </dgm:t>
    </dgm:pt>
    <dgm:pt modelId="{2D8789CC-A32C-4BA5-84FB-462E618021DA}" type="parTrans" cxnId="{98580EE4-338E-4777-89D8-500B1DC7DB50}">
      <dgm:prSet/>
      <dgm:spPr/>
      <dgm:t>
        <a:bodyPr/>
        <a:lstStyle/>
        <a:p>
          <a:endParaRPr lang="en-US"/>
        </a:p>
      </dgm:t>
    </dgm:pt>
    <dgm:pt modelId="{04B7033B-67B8-4D74-9930-3099545B0DE6}" type="sibTrans" cxnId="{98580EE4-338E-4777-89D8-500B1DC7DB50}">
      <dgm:prSet/>
      <dgm:spPr/>
      <dgm:t>
        <a:bodyPr/>
        <a:lstStyle/>
        <a:p>
          <a:endParaRPr lang="en-US"/>
        </a:p>
      </dgm:t>
    </dgm:pt>
    <dgm:pt modelId="{4319754F-D56E-45C0-B296-3CED8D3B335A}">
      <dgm:prSet custT="1"/>
      <dgm:spPr/>
      <dgm:t>
        <a:bodyPr/>
        <a:lstStyle/>
        <a:p>
          <a:r>
            <a:rPr lang="en-US" sz="2200" dirty="0"/>
            <a:t>Lack of awareness and education impedes recruitment</a:t>
          </a:r>
        </a:p>
      </dgm:t>
    </dgm:pt>
    <dgm:pt modelId="{9FA5147B-B6DE-4CF0-8BCF-CE99059628B4}" type="parTrans" cxnId="{E60E6F17-FEDF-4C00-B235-5072DDA0C893}">
      <dgm:prSet/>
      <dgm:spPr/>
      <dgm:t>
        <a:bodyPr/>
        <a:lstStyle/>
        <a:p>
          <a:endParaRPr lang="en-US"/>
        </a:p>
      </dgm:t>
    </dgm:pt>
    <dgm:pt modelId="{C0E0725B-F4A9-403B-9611-449C0C7FBC92}" type="sibTrans" cxnId="{E60E6F17-FEDF-4C00-B235-5072DDA0C893}">
      <dgm:prSet/>
      <dgm:spPr/>
      <dgm:t>
        <a:bodyPr/>
        <a:lstStyle/>
        <a:p>
          <a:endParaRPr lang="en-US"/>
        </a:p>
      </dgm:t>
    </dgm:pt>
    <dgm:pt modelId="{C09E1C41-8E16-4C62-BABC-913F0F8CF7DF}">
      <dgm:prSet custT="1"/>
      <dgm:spPr/>
      <dgm:t>
        <a:bodyPr/>
        <a:lstStyle/>
        <a:p>
          <a:r>
            <a:rPr lang="en-US" sz="2200" dirty="0"/>
            <a:t>Infusions can be costly and not covered by insurance</a:t>
          </a:r>
        </a:p>
      </dgm:t>
    </dgm:pt>
    <dgm:pt modelId="{DD390BF7-063F-4A73-8092-4A738C66C8F2}" type="parTrans" cxnId="{FB3B7ADD-92D7-4865-8E80-92247906547A}">
      <dgm:prSet/>
      <dgm:spPr/>
      <dgm:t>
        <a:bodyPr/>
        <a:lstStyle/>
        <a:p>
          <a:endParaRPr lang="en-US"/>
        </a:p>
      </dgm:t>
    </dgm:pt>
    <dgm:pt modelId="{ED48BFA4-E516-4E43-81AA-F008EE3CB7F3}" type="sibTrans" cxnId="{FB3B7ADD-92D7-4865-8E80-92247906547A}">
      <dgm:prSet/>
      <dgm:spPr/>
      <dgm:t>
        <a:bodyPr/>
        <a:lstStyle/>
        <a:p>
          <a:endParaRPr lang="en-US"/>
        </a:p>
      </dgm:t>
    </dgm:pt>
    <dgm:pt modelId="{3653A63C-8281-4E78-9184-F8D6E2FC275A}" type="pres">
      <dgm:prSet presAssocID="{54BF3E3D-113E-4EC8-B9A6-CBAE630E59D8}" presName="Name0" presStyleCnt="0">
        <dgm:presLayoutVars>
          <dgm:dir/>
          <dgm:animLvl val="lvl"/>
          <dgm:resizeHandles val="exact"/>
        </dgm:presLayoutVars>
      </dgm:prSet>
      <dgm:spPr/>
    </dgm:pt>
    <dgm:pt modelId="{DDD979AF-D234-45F3-AF9A-E89A7036A4A1}" type="pres">
      <dgm:prSet presAssocID="{4CB1C3CD-75F5-4BD5-A32C-CB1265B059B9}" presName="linNode" presStyleCnt="0"/>
      <dgm:spPr/>
    </dgm:pt>
    <dgm:pt modelId="{A4C10F20-F2FF-4962-A67B-1FC160C89BA5}" type="pres">
      <dgm:prSet presAssocID="{4CB1C3CD-75F5-4BD5-A32C-CB1265B059B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90DB855-11EF-44F6-B9D4-63A111941F03}" type="pres">
      <dgm:prSet presAssocID="{4CB1C3CD-75F5-4BD5-A32C-CB1265B059B9}" presName="descendantText" presStyleLbl="alignAccFollowNode1" presStyleIdx="0" presStyleCnt="3">
        <dgm:presLayoutVars>
          <dgm:bulletEnabled val="1"/>
        </dgm:presLayoutVars>
      </dgm:prSet>
      <dgm:spPr/>
    </dgm:pt>
    <dgm:pt modelId="{BAE249E8-E0C9-49AA-BFB3-D888AA0BCE92}" type="pres">
      <dgm:prSet presAssocID="{AB68A347-37BF-4369-903C-A27068DA0FA1}" presName="sp" presStyleCnt="0"/>
      <dgm:spPr/>
    </dgm:pt>
    <dgm:pt modelId="{1AF48FA1-D72F-419D-8A03-3670EA836136}" type="pres">
      <dgm:prSet presAssocID="{2DE3BF19-31C0-4A1B-9597-18B21DC4CBB1}" presName="linNode" presStyleCnt="0"/>
      <dgm:spPr/>
    </dgm:pt>
    <dgm:pt modelId="{75809F88-AD44-4BD6-8F46-5BF063569994}" type="pres">
      <dgm:prSet presAssocID="{2DE3BF19-31C0-4A1B-9597-18B21DC4CBB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4351685-8C67-4365-941A-F90C9D1496ED}" type="pres">
      <dgm:prSet presAssocID="{2DE3BF19-31C0-4A1B-9597-18B21DC4CBB1}" presName="descendantText" presStyleLbl="alignAccFollowNode1" presStyleIdx="1" presStyleCnt="3">
        <dgm:presLayoutVars>
          <dgm:bulletEnabled val="1"/>
        </dgm:presLayoutVars>
      </dgm:prSet>
      <dgm:spPr/>
    </dgm:pt>
    <dgm:pt modelId="{DE3EA059-CBF6-486A-97C6-16B0CB742EFE}" type="pres">
      <dgm:prSet presAssocID="{2654DB3C-DFEE-40B7-9CA3-3233F403AAB7}" presName="sp" presStyleCnt="0"/>
      <dgm:spPr/>
    </dgm:pt>
    <dgm:pt modelId="{C537079A-C480-486B-9B3E-CEA310A633B7}" type="pres">
      <dgm:prSet presAssocID="{1BCE944D-43DC-42E1-B3ED-A2AC967A9EA6}" presName="linNode" presStyleCnt="0"/>
      <dgm:spPr/>
    </dgm:pt>
    <dgm:pt modelId="{CAF3BF04-B570-41F7-A2F6-EA204B064FFE}" type="pres">
      <dgm:prSet presAssocID="{1BCE944D-43DC-42E1-B3ED-A2AC967A9EA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B89A770-2EF2-46FE-9310-89F148A986B9}" type="pres">
      <dgm:prSet presAssocID="{1BCE944D-43DC-42E1-B3ED-A2AC967A9EA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6F7107-41D2-4AE4-AA93-7544AF823C7B}" type="presOf" srcId="{2DE3BF19-31C0-4A1B-9597-18B21DC4CBB1}" destId="{75809F88-AD44-4BD6-8F46-5BF063569994}" srcOrd="0" destOrd="0" presId="urn:microsoft.com/office/officeart/2005/8/layout/vList5"/>
    <dgm:cxn modelId="{3FEBF607-0E14-4763-9906-1AAFCB9CAA11}" srcId="{54BF3E3D-113E-4EC8-B9A6-CBAE630E59D8}" destId="{2DE3BF19-31C0-4A1B-9597-18B21DC4CBB1}" srcOrd="1" destOrd="0" parTransId="{4AADC1E1-BD72-4C52-BAC7-2D100EA71228}" sibTransId="{2654DB3C-DFEE-40B7-9CA3-3233F403AAB7}"/>
    <dgm:cxn modelId="{D8D41D0F-93EE-45A2-89C8-E05E0326FACB}" type="presOf" srcId="{3BA3DE09-F109-4054-A949-67AA66CC8152}" destId="{390DB855-11EF-44F6-B9D4-63A111941F03}" srcOrd="0" destOrd="0" presId="urn:microsoft.com/office/officeart/2005/8/layout/vList5"/>
    <dgm:cxn modelId="{908AEE0F-9AB9-45CF-B461-B50E21D92D3C}" type="presOf" srcId="{C09E1C41-8E16-4C62-BABC-913F0F8CF7DF}" destId="{390DB855-11EF-44F6-B9D4-63A111941F03}" srcOrd="0" destOrd="1" presId="urn:microsoft.com/office/officeart/2005/8/layout/vList5"/>
    <dgm:cxn modelId="{E09C3912-930C-4E50-BD93-07102839A5BE}" type="presOf" srcId="{1BCE944D-43DC-42E1-B3ED-A2AC967A9EA6}" destId="{CAF3BF04-B570-41F7-A2F6-EA204B064FFE}" srcOrd="0" destOrd="0" presId="urn:microsoft.com/office/officeart/2005/8/layout/vList5"/>
    <dgm:cxn modelId="{E60E6F17-FEDF-4C00-B235-5072DDA0C893}" srcId="{2DE3BF19-31C0-4A1B-9597-18B21DC4CBB1}" destId="{4319754F-D56E-45C0-B296-3CED8D3B335A}" srcOrd="0" destOrd="0" parTransId="{9FA5147B-B6DE-4CF0-8BCF-CE99059628B4}" sibTransId="{C0E0725B-F4A9-403B-9611-449C0C7FBC92}"/>
    <dgm:cxn modelId="{7DF92932-CAD3-462E-ADFB-BA73716224E2}" srcId="{54BF3E3D-113E-4EC8-B9A6-CBAE630E59D8}" destId="{4CB1C3CD-75F5-4BD5-A32C-CB1265B059B9}" srcOrd="0" destOrd="0" parTransId="{6FCC0338-B985-4754-8FFD-5780F0412DDF}" sibTransId="{AB68A347-37BF-4369-903C-A27068DA0FA1}"/>
    <dgm:cxn modelId="{1EB90967-430F-4439-A33C-1251A82E863E}" type="presOf" srcId="{4319754F-D56E-45C0-B296-3CED8D3B335A}" destId="{C4351685-8C67-4365-941A-F90C9D1496ED}" srcOrd="0" destOrd="0" presId="urn:microsoft.com/office/officeart/2005/8/layout/vList5"/>
    <dgm:cxn modelId="{F8C45671-2C5F-444C-8ACB-A10A201FB77C}" type="presOf" srcId="{34267324-A822-4961-A0B6-B86468BA8EF5}" destId="{6B89A770-2EF2-46FE-9310-89F148A986B9}" srcOrd="0" destOrd="0" presId="urn:microsoft.com/office/officeart/2005/8/layout/vList5"/>
    <dgm:cxn modelId="{EAF0277B-D3B1-485B-8830-4AB6D9EFB7E5}" srcId="{4CB1C3CD-75F5-4BD5-A32C-CB1265B059B9}" destId="{3BA3DE09-F109-4054-A949-67AA66CC8152}" srcOrd="0" destOrd="0" parTransId="{DBA415CA-3989-4CB4-8678-AD7650F8B6FE}" sibTransId="{DC80A60B-E9AF-40D8-902E-80F4DFC576EE}"/>
    <dgm:cxn modelId="{B16B7C84-9F1B-421D-B757-32BA227C1850}" type="presOf" srcId="{54BF3E3D-113E-4EC8-B9A6-CBAE630E59D8}" destId="{3653A63C-8281-4E78-9184-F8D6E2FC275A}" srcOrd="0" destOrd="0" presId="urn:microsoft.com/office/officeart/2005/8/layout/vList5"/>
    <dgm:cxn modelId="{E033A9CD-29E7-4615-B9BB-071F932E3142}" type="presOf" srcId="{4CB1C3CD-75F5-4BD5-A32C-CB1265B059B9}" destId="{A4C10F20-F2FF-4962-A67B-1FC160C89BA5}" srcOrd="0" destOrd="0" presId="urn:microsoft.com/office/officeart/2005/8/layout/vList5"/>
    <dgm:cxn modelId="{7741A9DA-922E-41CA-B3C8-93BB58E5FD87}" srcId="{54BF3E3D-113E-4EC8-B9A6-CBAE630E59D8}" destId="{1BCE944D-43DC-42E1-B3ED-A2AC967A9EA6}" srcOrd="2" destOrd="0" parTransId="{B0A230BA-82F0-47AE-93E6-180D3DCB68E1}" sibTransId="{6D7244D8-1762-4729-8097-96FAE52D8B99}"/>
    <dgm:cxn modelId="{FB3B7ADD-92D7-4865-8E80-92247906547A}" srcId="{4CB1C3CD-75F5-4BD5-A32C-CB1265B059B9}" destId="{C09E1C41-8E16-4C62-BABC-913F0F8CF7DF}" srcOrd="1" destOrd="0" parTransId="{DD390BF7-063F-4A73-8092-4A738C66C8F2}" sibTransId="{ED48BFA4-E516-4E43-81AA-F008EE3CB7F3}"/>
    <dgm:cxn modelId="{98580EE4-338E-4777-89D8-500B1DC7DB50}" srcId="{1BCE944D-43DC-42E1-B3ED-A2AC967A9EA6}" destId="{34267324-A822-4961-A0B6-B86468BA8EF5}" srcOrd="0" destOrd="0" parTransId="{2D8789CC-A32C-4BA5-84FB-462E618021DA}" sibTransId="{04B7033B-67B8-4D74-9930-3099545B0DE6}"/>
    <dgm:cxn modelId="{DBEEA877-A224-4E22-B53B-BE5B5007C69F}" type="presParOf" srcId="{3653A63C-8281-4E78-9184-F8D6E2FC275A}" destId="{DDD979AF-D234-45F3-AF9A-E89A7036A4A1}" srcOrd="0" destOrd="0" presId="urn:microsoft.com/office/officeart/2005/8/layout/vList5"/>
    <dgm:cxn modelId="{BE3EF848-BCA3-41B6-9F80-6DA938EECBB0}" type="presParOf" srcId="{DDD979AF-D234-45F3-AF9A-E89A7036A4A1}" destId="{A4C10F20-F2FF-4962-A67B-1FC160C89BA5}" srcOrd="0" destOrd="0" presId="urn:microsoft.com/office/officeart/2005/8/layout/vList5"/>
    <dgm:cxn modelId="{F5C87727-C6DF-46E9-8980-66994B2CF0B4}" type="presParOf" srcId="{DDD979AF-D234-45F3-AF9A-E89A7036A4A1}" destId="{390DB855-11EF-44F6-B9D4-63A111941F03}" srcOrd="1" destOrd="0" presId="urn:microsoft.com/office/officeart/2005/8/layout/vList5"/>
    <dgm:cxn modelId="{E7634EF7-68DF-4836-9FA7-993CB61ADDBE}" type="presParOf" srcId="{3653A63C-8281-4E78-9184-F8D6E2FC275A}" destId="{BAE249E8-E0C9-49AA-BFB3-D888AA0BCE92}" srcOrd="1" destOrd="0" presId="urn:microsoft.com/office/officeart/2005/8/layout/vList5"/>
    <dgm:cxn modelId="{C808E078-D5B8-408D-B7D8-4E874A2B514D}" type="presParOf" srcId="{3653A63C-8281-4E78-9184-F8D6E2FC275A}" destId="{1AF48FA1-D72F-419D-8A03-3670EA836136}" srcOrd="2" destOrd="0" presId="urn:microsoft.com/office/officeart/2005/8/layout/vList5"/>
    <dgm:cxn modelId="{80C90A0D-F5A0-421F-A3CD-60AC620CB8C2}" type="presParOf" srcId="{1AF48FA1-D72F-419D-8A03-3670EA836136}" destId="{75809F88-AD44-4BD6-8F46-5BF063569994}" srcOrd="0" destOrd="0" presId="urn:microsoft.com/office/officeart/2005/8/layout/vList5"/>
    <dgm:cxn modelId="{E647BBD1-87A5-4ECD-B2D2-A198E9D98BDE}" type="presParOf" srcId="{1AF48FA1-D72F-419D-8A03-3670EA836136}" destId="{C4351685-8C67-4365-941A-F90C9D1496ED}" srcOrd="1" destOrd="0" presId="urn:microsoft.com/office/officeart/2005/8/layout/vList5"/>
    <dgm:cxn modelId="{94FCBD4D-0BB3-4DD3-B1FA-F6BCC64F63C5}" type="presParOf" srcId="{3653A63C-8281-4E78-9184-F8D6E2FC275A}" destId="{DE3EA059-CBF6-486A-97C6-16B0CB742EFE}" srcOrd="3" destOrd="0" presId="urn:microsoft.com/office/officeart/2005/8/layout/vList5"/>
    <dgm:cxn modelId="{59D0A291-1D33-49A8-AC88-496341D43808}" type="presParOf" srcId="{3653A63C-8281-4E78-9184-F8D6E2FC275A}" destId="{C537079A-C480-486B-9B3E-CEA310A633B7}" srcOrd="4" destOrd="0" presId="urn:microsoft.com/office/officeart/2005/8/layout/vList5"/>
    <dgm:cxn modelId="{A93D39DB-AE4B-4D69-99A5-B55EDB6E6FB7}" type="presParOf" srcId="{C537079A-C480-486B-9B3E-CEA310A633B7}" destId="{CAF3BF04-B570-41F7-A2F6-EA204B064FFE}" srcOrd="0" destOrd="0" presId="urn:microsoft.com/office/officeart/2005/8/layout/vList5"/>
    <dgm:cxn modelId="{F296F15E-74DF-4578-9342-7F9B119C8F8A}" type="presParOf" srcId="{C537079A-C480-486B-9B3E-CEA310A633B7}" destId="{6B89A770-2EF2-46FE-9310-89F148A986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9DC87-411F-4BA0-9DBA-8F499E66C704}">
      <dsp:nvSpPr>
        <dsp:cNvPr id="0" name=""/>
        <dsp:cNvSpPr/>
      </dsp:nvSpPr>
      <dsp:spPr>
        <a:xfrm>
          <a:off x="5186" y="510092"/>
          <a:ext cx="2652880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cap="none" dirty="0"/>
            <a:t>Methotrexate</a:t>
          </a:r>
          <a:endParaRPr lang="en-US" sz="2100" kern="1200" dirty="0"/>
        </a:p>
      </dsp:txBody>
      <dsp:txXfrm>
        <a:off x="5186" y="510092"/>
        <a:ext cx="2652880" cy="415800"/>
      </dsp:txXfrm>
    </dsp:sp>
    <dsp:sp modelId="{640D4974-6BA1-4CC1-A0AD-0C34219F4454}">
      <dsp:nvSpPr>
        <dsp:cNvPr id="0" name=""/>
        <dsp:cNvSpPr/>
      </dsp:nvSpPr>
      <dsp:spPr>
        <a:xfrm>
          <a:off x="2658066" y="81298"/>
          <a:ext cx="530576" cy="12733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0BEF6-A6FC-48F1-8F7C-2D6BB2F1D905}">
      <dsp:nvSpPr>
        <dsp:cNvPr id="0" name=""/>
        <dsp:cNvSpPr/>
      </dsp:nvSpPr>
      <dsp:spPr>
        <a:xfrm>
          <a:off x="3400872" y="81298"/>
          <a:ext cx="7215833" cy="1273387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cap="none" dirty="0"/>
            <a:t>Approved for cancer and rheumatoid arthritis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cap="none" dirty="0"/>
            <a:t>Used off-label for other autoimmune diseases including scleroderma, sarcoidosis, alopecia areata, atopic dermatitis, psoriatic arthritis, and systemic lupus erythematosus.</a:t>
          </a:r>
          <a:endParaRPr lang="en-US" sz="2100" kern="1200" dirty="0"/>
        </a:p>
      </dsp:txBody>
      <dsp:txXfrm>
        <a:off x="3400872" y="81298"/>
        <a:ext cx="7215833" cy="1273387"/>
      </dsp:txXfrm>
    </dsp:sp>
    <dsp:sp modelId="{29F368C9-A3B0-4889-A48C-D99E224830C7}">
      <dsp:nvSpPr>
        <dsp:cNvPr id="0" name=""/>
        <dsp:cNvSpPr/>
      </dsp:nvSpPr>
      <dsp:spPr>
        <a:xfrm>
          <a:off x="5186" y="1609355"/>
          <a:ext cx="2652880" cy="63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Mycophenolate mofetil</a:t>
          </a:r>
          <a:endParaRPr lang="en-US" sz="2100" b="0" kern="1200" dirty="0"/>
        </a:p>
      </dsp:txBody>
      <dsp:txXfrm>
        <a:off x="5186" y="1609355"/>
        <a:ext cx="2652880" cy="636693"/>
      </dsp:txXfrm>
    </dsp:sp>
    <dsp:sp modelId="{E1DE1931-EFAE-4CF7-84DE-B38896B0AFB2}">
      <dsp:nvSpPr>
        <dsp:cNvPr id="0" name=""/>
        <dsp:cNvSpPr/>
      </dsp:nvSpPr>
      <dsp:spPr>
        <a:xfrm>
          <a:off x="2658066" y="1430285"/>
          <a:ext cx="530576" cy="99483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93D58-F710-4293-8F63-23F61182A769}">
      <dsp:nvSpPr>
        <dsp:cNvPr id="0" name=""/>
        <dsp:cNvSpPr/>
      </dsp:nvSpPr>
      <dsp:spPr>
        <a:xfrm>
          <a:off x="3400872" y="1430285"/>
          <a:ext cx="7215833" cy="994833"/>
        </a:xfrm>
        <a:prstGeom prst="rect">
          <a:avLst/>
        </a:prstGeom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Approved for organ transplants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Used off-label to treat lupus, MS and other autoimmune diseases</a:t>
          </a:r>
        </a:p>
      </dsp:txBody>
      <dsp:txXfrm>
        <a:off x="3400872" y="1430285"/>
        <a:ext cx="7215833" cy="994833"/>
      </dsp:txXfrm>
    </dsp:sp>
    <dsp:sp modelId="{8C806DEE-BCF1-4932-89D9-EA4073D56A66}">
      <dsp:nvSpPr>
        <dsp:cNvPr id="0" name=""/>
        <dsp:cNvSpPr/>
      </dsp:nvSpPr>
      <dsp:spPr>
        <a:xfrm>
          <a:off x="5186" y="2799575"/>
          <a:ext cx="2652880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Rituximab</a:t>
          </a:r>
        </a:p>
      </dsp:txBody>
      <dsp:txXfrm>
        <a:off x="5186" y="2799575"/>
        <a:ext cx="2652880" cy="415800"/>
      </dsp:txXfrm>
    </dsp:sp>
    <dsp:sp modelId="{3B43C2BD-E1AC-498A-A1AE-64C36228AE46}">
      <dsp:nvSpPr>
        <dsp:cNvPr id="0" name=""/>
        <dsp:cNvSpPr/>
      </dsp:nvSpPr>
      <dsp:spPr>
        <a:xfrm>
          <a:off x="2658066" y="2500719"/>
          <a:ext cx="530576" cy="10135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1DFB9-6BE4-404B-BA68-76C680390E39}">
      <dsp:nvSpPr>
        <dsp:cNvPr id="0" name=""/>
        <dsp:cNvSpPr/>
      </dsp:nvSpPr>
      <dsp:spPr>
        <a:xfrm>
          <a:off x="3400872" y="2500719"/>
          <a:ext cx="7215833" cy="1013512"/>
        </a:xfrm>
        <a:prstGeom prst="rect">
          <a:avLst/>
        </a:prstGeom>
        <a:gradFill flip="none" rotWithShape="0">
          <a:gsLst>
            <a:gs pos="0">
              <a:schemeClr val="accent2">
                <a:lumMod val="75000"/>
                <a:shade val="30000"/>
                <a:satMod val="115000"/>
              </a:schemeClr>
            </a:gs>
            <a:gs pos="50000">
              <a:schemeClr val="accent2">
                <a:lumMod val="75000"/>
                <a:shade val="67500"/>
                <a:satMod val="115000"/>
              </a:schemeClr>
            </a:gs>
            <a:gs pos="100000">
              <a:schemeClr val="accent2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Approved for cancer and rheumatoid arthritis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Used off-label to treat </a:t>
          </a:r>
          <a:r>
            <a:rPr lang="en-US" sz="2100" b="0" i="0" kern="1200" dirty="0"/>
            <a:t>autoimmune hemolytic anemia, myasthenia gravis, MS, systemic lupus erythematosus and more</a:t>
          </a:r>
          <a:endParaRPr lang="en-US" sz="2100" kern="1200" dirty="0"/>
        </a:p>
      </dsp:txBody>
      <dsp:txXfrm>
        <a:off x="3400872" y="2500719"/>
        <a:ext cx="7215833" cy="1013512"/>
      </dsp:txXfrm>
    </dsp:sp>
    <dsp:sp modelId="{8E6F7D4F-5F56-4E02-BE21-C9E843D44712}">
      <dsp:nvSpPr>
        <dsp:cNvPr id="0" name=""/>
        <dsp:cNvSpPr/>
      </dsp:nvSpPr>
      <dsp:spPr>
        <a:xfrm>
          <a:off x="5186" y="3888688"/>
          <a:ext cx="2652880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IVIg</a:t>
          </a:r>
        </a:p>
      </dsp:txBody>
      <dsp:txXfrm>
        <a:off x="5186" y="3888688"/>
        <a:ext cx="2652880" cy="415800"/>
      </dsp:txXfrm>
    </dsp:sp>
    <dsp:sp modelId="{A95C8280-AD41-4BB8-91DE-991053D95113}">
      <dsp:nvSpPr>
        <dsp:cNvPr id="0" name=""/>
        <dsp:cNvSpPr/>
      </dsp:nvSpPr>
      <dsp:spPr>
        <a:xfrm>
          <a:off x="2658066" y="3589832"/>
          <a:ext cx="530576" cy="101351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667B2-F877-4C6C-AA2C-D57CB793D50E}">
      <dsp:nvSpPr>
        <dsp:cNvPr id="0" name=""/>
        <dsp:cNvSpPr/>
      </dsp:nvSpPr>
      <dsp:spPr>
        <a:xfrm>
          <a:off x="3400872" y="3589832"/>
          <a:ext cx="7215833" cy="1013512"/>
        </a:xfrm>
        <a:prstGeom prst="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Approved for Guillain-Barr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é</a:t>
          </a:r>
          <a:r>
            <a:rPr lang="en-US" sz="2100" kern="1200" dirty="0"/>
            <a:t> Syndrome, CIPD, dermatomyositis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Used off-label for myasthenia gravis, stiff-person syndrome, autoimmune epilepsy, autoimmune encephalitis and more</a:t>
          </a:r>
        </a:p>
      </dsp:txBody>
      <dsp:txXfrm>
        <a:off x="3400872" y="3589832"/>
        <a:ext cx="7215833" cy="1013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98C59-B830-4AD1-BA39-0F6E782E58FB}">
      <dsp:nvSpPr>
        <dsp:cNvPr id="0" name=""/>
        <dsp:cNvSpPr/>
      </dsp:nvSpPr>
      <dsp:spPr>
        <a:xfrm rot="5400000">
          <a:off x="2841310" y="782066"/>
          <a:ext cx="686824" cy="7819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AEE1-1A0C-4013-8BA7-0C318EBBCB46}">
      <dsp:nvSpPr>
        <dsp:cNvPr id="0" name=""/>
        <dsp:cNvSpPr/>
      </dsp:nvSpPr>
      <dsp:spPr>
        <a:xfrm>
          <a:off x="2659343" y="20707"/>
          <a:ext cx="1156208" cy="809308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Drug Discovery</a:t>
          </a:r>
        </a:p>
      </dsp:txBody>
      <dsp:txXfrm>
        <a:off x="2698857" y="60221"/>
        <a:ext cx="1077180" cy="730280"/>
      </dsp:txXfrm>
    </dsp:sp>
    <dsp:sp modelId="{D3AC8810-9521-493B-82CD-D13529D4E21D}">
      <dsp:nvSpPr>
        <dsp:cNvPr id="0" name=""/>
        <dsp:cNvSpPr/>
      </dsp:nvSpPr>
      <dsp:spPr>
        <a:xfrm>
          <a:off x="3857501" y="86348"/>
          <a:ext cx="1730832" cy="65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Identifying target </a:t>
          </a:r>
        </a:p>
      </dsp:txBody>
      <dsp:txXfrm>
        <a:off x="3857501" y="86348"/>
        <a:ext cx="1730832" cy="654118"/>
      </dsp:txXfrm>
    </dsp:sp>
    <dsp:sp modelId="{F2DD936C-BF73-4265-9003-87047452CF2F}">
      <dsp:nvSpPr>
        <dsp:cNvPr id="0" name=""/>
        <dsp:cNvSpPr/>
      </dsp:nvSpPr>
      <dsp:spPr>
        <a:xfrm rot="5400000">
          <a:off x="4013510" y="1691187"/>
          <a:ext cx="686824" cy="7819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CB1A-90E3-4F5F-A51F-895F418B3C0A}">
      <dsp:nvSpPr>
        <dsp:cNvPr id="0" name=""/>
        <dsp:cNvSpPr/>
      </dsp:nvSpPr>
      <dsp:spPr>
        <a:xfrm>
          <a:off x="3831543" y="929828"/>
          <a:ext cx="1156208" cy="8093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Preclinical Research</a:t>
          </a:r>
        </a:p>
      </dsp:txBody>
      <dsp:txXfrm>
        <a:off x="3871057" y="969342"/>
        <a:ext cx="1077180" cy="730280"/>
      </dsp:txXfrm>
    </dsp:sp>
    <dsp:sp modelId="{6E96DDB2-4FB8-42C2-A095-47D4D770DE98}">
      <dsp:nvSpPr>
        <dsp:cNvPr id="0" name=""/>
        <dsp:cNvSpPr/>
      </dsp:nvSpPr>
      <dsp:spPr>
        <a:xfrm>
          <a:off x="5048714" y="970207"/>
          <a:ext cx="2115332" cy="65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vitro testing and animal testing</a:t>
          </a:r>
        </a:p>
      </dsp:txBody>
      <dsp:txXfrm>
        <a:off x="5048714" y="970207"/>
        <a:ext cx="2115332" cy="654118"/>
      </dsp:txXfrm>
    </dsp:sp>
    <dsp:sp modelId="{0C70BFFA-40CE-4231-ACF6-303749E94B52}">
      <dsp:nvSpPr>
        <dsp:cNvPr id="0" name=""/>
        <dsp:cNvSpPr/>
      </dsp:nvSpPr>
      <dsp:spPr>
        <a:xfrm rot="5400000">
          <a:off x="5279186" y="2600308"/>
          <a:ext cx="686824" cy="7819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0B145-8A3A-4302-86A6-148752CBC780}">
      <dsp:nvSpPr>
        <dsp:cNvPr id="0" name=""/>
        <dsp:cNvSpPr/>
      </dsp:nvSpPr>
      <dsp:spPr>
        <a:xfrm>
          <a:off x="5097219" y="1838948"/>
          <a:ext cx="1156208" cy="8093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Clinical Trials</a:t>
          </a:r>
        </a:p>
      </dsp:txBody>
      <dsp:txXfrm>
        <a:off x="5136733" y="1878462"/>
        <a:ext cx="1077180" cy="730280"/>
      </dsp:txXfrm>
    </dsp:sp>
    <dsp:sp modelId="{27FAE859-237E-4F18-B81B-3918F1CF35CA}">
      <dsp:nvSpPr>
        <dsp:cNvPr id="0" name=""/>
        <dsp:cNvSpPr/>
      </dsp:nvSpPr>
      <dsp:spPr>
        <a:xfrm>
          <a:off x="6376168" y="1897544"/>
          <a:ext cx="3340286" cy="65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Phase I- safety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Phase II- efficacy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Phase III- large-scale</a:t>
          </a:r>
        </a:p>
      </dsp:txBody>
      <dsp:txXfrm>
        <a:off x="6376168" y="1897544"/>
        <a:ext cx="3340286" cy="654118"/>
      </dsp:txXfrm>
    </dsp:sp>
    <dsp:sp modelId="{5EA3E636-8705-494F-94AB-4C31B780A62B}">
      <dsp:nvSpPr>
        <dsp:cNvPr id="0" name=""/>
        <dsp:cNvSpPr/>
      </dsp:nvSpPr>
      <dsp:spPr>
        <a:xfrm>
          <a:off x="6175942" y="2748069"/>
          <a:ext cx="1156208" cy="80930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FDA Approval</a:t>
          </a:r>
        </a:p>
      </dsp:txBody>
      <dsp:txXfrm>
        <a:off x="6215456" y="2787583"/>
        <a:ext cx="1077180" cy="730280"/>
      </dsp:txXfrm>
    </dsp:sp>
    <dsp:sp modelId="{390578C3-33CE-4EFA-89D0-428AEA0113C3}">
      <dsp:nvSpPr>
        <dsp:cNvPr id="0" name=""/>
        <dsp:cNvSpPr/>
      </dsp:nvSpPr>
      <dsp:spPr>
        <a:xfrm>
          <a:off x="7568154" y="2810361"/>
          <a:ext cx="2838360" cy="65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Drug becomes available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Post-market effect observed</a:t>
          </a:r>
        </a:p>
      </dsp:txBody>
      <dsp:txXfrm>
        <a:off x="7568154" y="2810361"/>
        <a:ext cx="2838360" cy="654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DB855-11EF-44F6-B9D4-63A111941F03}">
      <dsp:nvSpPr>
        <dsp:cNvPr id="0" name=""/>
        <dsp:cNvSpPr/>
      </dsp:nvSpPr>
      <dsp:spPr>
        <a:xfrm rot="5400000">
          <a:off x="6658643" y="-2709355"/>
          <a:ext cx="1083054" cy="6776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Existing medications have limited effectiveness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Infusions can be costly and not covered by insurance</a:t>
          </a:r>
        </a:p>
      </dsp:txBody>
      <dsp:txXfrm rot="-5400000">
        <a:off x="3811855" y="190303"/>
        <a:ext cx="6723761" cy="977314"/>
      </dsp:txXfrm>
    </dsp:sp>
    <dsp:sp modelId="{A4C10F20-F2FF-4962-A67B-1FC160C89BA5}">
      <dsp:nvSpPr>
        <dsp:cNvPr id="0" name=""/>
        <dsp:cNvSpPr/>
      </dsp:nvSpPr>
      <dsp:spPr>
        <a:xfrm>
          <a:off x="0" y="2051"/>
          <a:ext cx="3811855" cy="1353818"/>
        </a:xfrm>
        <a:prstGeom prst="roundRect">
          <a:avLst/>
        </a:prstGeom>
        <a:gradFill flip="none" rotWithShape="1">
          <a:gsLst>
            <a:gs pos="0">
              <a:schemeClr val="dk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Patients struggle with existing medication </a:t>
          </a:r>
        </a:p>
      </dsp:txBody>
      <dsp:txXfrm>
        <a:off x="66088" y="68139"/>
        <a:ext cx="3679679" cy="1221642"/>
      </dsp:txXfrm>
    </dsp:sp>
    <dsp:sp modelId="{C4351685-8C67-4365-941A-F90C9D1496ED}">
      <dsp:nvSpPr>
        <dsp:cNvPr id="0" name=""/>
        <dsp:cNvSpPr/>
      </dsp:nvSpPr>
      <dsp:spPr>
        <a:xfrm rot="5400000">
          <a:off x="6658643" y="-1287845"/>
          <a:ext cx="1083054" cy="6776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Lack of awareness and education impedes recruitment</a:t>
          </a:r>
        </a:p>
      </dsp:txBody>
      <dsp:txXfrm rot="-5400000">
        <a:off x="3811855" y="1611813"/>
        <a:ext cx="6723761" cy="977314"/>
      </dsp:txXfrm>
    </dsp:sp>
    <dsp:sp modelId="{75809F88-AD44-4BD6-8F46-5BF063569994}">
      <dsp:nvSpPr>
        <dsp:cNvPr id="0" name=""/>
        <dsp:cNvSpPr/>
      </dsp:nvSpPr>
      <dsp:spPr>
        <a:xfrm>
          <a:off x="0" y="1423560"/>
          <a:ext cx="3811855" cy="1353818"/>
        </a:xfrm>
        <a:prstGeom prst="roundRect">
          <a:avLst/>
        </a:prstGeom>
        <a:gradFill flip="none" rotWithShape="0">
          <a:gsLst>
            <a:gs pos="0">
              <a:schemeClr val="dk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Patients are not aware of trial opportunities and may be wary of the process</a:t>
          </a:r>
        </a:p>
      </dsp:txBody>
      <dsp:txXfrm>
        <a:off x="66088" y="1489648"/>
        <a:ext cx="3679679" cy="1221642"/>
      </dsp:txXfrm>
    </dsp:sp>
    <dsp:sp modelId="{6B89A770-2EF2-46FE-9310-89F148A986B9}">
      <dsp:nvSpPr>
        <dsp:cNvPr id="0" name=""/>
        <dsp:cNvSpPr/>
      </dsp:nvSpPr>
      <dsp:spPr>
        <a:xfrm rot="5400000">
          <a:off x="6658643" y="133663"/>
          <a:ext cx="1083054" cy="677663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Those designing the studying may not have actual experience with patients</a:t>
          </a:r>
        </a:p>
      </dsp:txBody>
      <dsp:txXfrm rot="-5400000">
        <a:off x="3811855" y="3033321"/>
        <a:ext cx="6723761" cy="977314"/>
      </dsp:txXfrm>
    </dsp:sp>
    <dsp:sp modelId="{CAF3BF04-B570-41F7-A2F6-EA204B064FFE}">
      <dsp:nvSpPr>
        <dsp:cNvPr id="0" name=""/>
        <dsp:cNvSpPr/>
      </dsp:nvSpPr>
      <dsp:spPr>
        <a:xfrm>
          <a:off x="0" y="2845070"/>
          <a:ext cx="3811855" cy="1353818"/>
        </a:xfrm>
        <a:prstGeom prst="roundRect">
          <a:avLst/>
        </a:prstGeom>
        <a:gradFill flip="none" rotWithShape="0">
          <a:gsLst>
            <a:gs pos="0">
              <a:schemeClr val="dk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Study inclusion/exclusion criteria can be very narrow</a:t>
          </a:r>
        </a:p>
      </dsp:txBody>
      <dsp:txXfrm>
        <a:off x="66088" y="2911158"/>
        <a:ext cx="3679679" cy="1221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4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CIDP- Chronic Inflammatory Demyelinating Polyneuropathy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7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2DF6-5951-4759-AD3E-44F0CFE4D869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ACC8-3FF2-4A45-B1FF-7A7FA4D4915B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DADB-6E20-49DD-8713-80897142BF20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19CC-8E85-4C3F-892E-FCF9FE8B8BCF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2AF2-EFF9-4380-8B76-32C03D6ADB95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AAA7-72E1-46AF-94A3-0892352C8DCE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AAA1-6CF5-4EE3-B18C-B16909863390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0515-77BE-4059-BA3F-A4B63F9FDDD0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7DFB-B46F-42BB-BAD1-A3F87AD2B0B4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2A60-FD34-4E86-8F54-E1048372CD49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89C-74E6-4B5B-9954-9A7DF8B054AF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C92E-1973-4F8E-992D-FC6CA2E8BDA4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4D0-C9B5-4098-8158-AC8067FFFE93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2278-1EE7-483B-9DCF-5E7AFC0CF1F0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66C6-506F-4A3A-AFA1-4C374A751E71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4C2-CA41-4EB9-801E-2883B533EE35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14E5-2A98-4843-82F5-261A6505D0D8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1008EF-A051-4741-B72D-BEA58C8FE01D}" type="datetime1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hyperlink" Target="mailto:Aaron@autoimmuneregistry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Ingrid@autoimmuneregistry.or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classic.clinicaltrials.gov/ct2/show/NCT0509798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inicaltrials.gov/study/NCT05437263" TargetMode="External"/><Relationship Id="rId5" Type="http://schemas.openxmlformats.org/officeDocument/2006/relationships/hyperlink" Target="https://clinicaltrials.gov/study/NCT05002777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4" y="1358901"/>
            <a:ext cx="5897216" cy="273049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Trends in Autoimmune Drug development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97" y="4127500"/>
            <a:ext cx="5280027" cy="1371599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Autoimmune Registry Inc.</a:t>
            </a:r>
          </a:p>
          <a:p>
            <a:r>
              <a:rPr lang="en-US" dirty="0"/>
              <a:t>Ingrid He</a:t>
            </a:r>
          </a:p>
          <a:p>
            <a:r>
              <a:rPr lang="en-US" dirty="0"/>
              <a:t>Director of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D306-A478-E9AF-CE5B-CA3EB46A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 descr="A blue and green umbrella with black text&#10;&#10;Description automatically generated">
            <a:extLst>
              <a:ext uri="{FF2B5EF4-FFF2-40B4-BE49-F238E27FC236}">
                <a16:creationId xmlns:a16="http://schemas.microsoft.com/office/drawing/2014/main" id="{503250FE-2E82-FF2A-3913-9036071F8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2544" y="5229237"/>
            <a:ext cx="3371162" cy="16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arge skydiving group mid-air">
            <a:extLst>
              <a:ext uri="{FF2B5EF4-FFF2-40B4-BE49-F238E27FC236}">
                <a16:creationId xmlns:a16="http://schemas.microsoft.com/office/drawing/2014/main" id="{C557DFC2-9778-E776-DA2A-DB4B11FDF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r="29903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E5BD6-08DB-3D04-F05C-347381A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49" y="618517"/>
            <a:ext cx="7037837" cy="1596177"/>
          </a:xfrm>
        </p:spPr>
        <p:txBody>
          <a:bodyPr>
            <a:normAutofit/>
          </a:bodyPr>
          <a:lstStyle/>
          <a:p>
            <a:r>
              <a:rPr lang="en-US" b="1" dirty="0"/>
              <a:t>How patient groups can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2CA4-AEE5-467E-FFA6-E2B57B4B1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7196865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Raise awareness of opportunities for clinical trials</a:t>
            </a:r>
          </a:p>
          <a:p>
            <a:r>
              <a:rPr lang="en-US" sz="2400" cap="none" dirty="0"/>
              <a:t>Provide education and support during clinical trials</a:t>
            </a:r>
          </a:p>
          <a:p>
            <a:r>
              <a:rPr lang="en-US" sz="2400" cap="none" dirty="0"/>
              <a:t>Work with sponsors/researchers to understand patient perspectives</a:t>
            </a:r>
          </a:p>
          <a:p>
            <a:pPr marL="0" indent="0">
              <a:buNone/>
            </a:pPr>
            <a:endParaRPr lang="en-US" cap="none" dirty="0"/>
          </a:p>
          <a:p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54271-59E6-E2AB-2CCC-C033B1E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2">
            <a:extLst>
              <a:ext uri="{FF2B5EF4-FFF2-40B4-BE49-F238E27FC236}">
                <a16:creationId xmlns:a16="http://schemas.microsoft.com/office/drawing/2014/main" id="{CEEB192A-8443-482C-AFF6-77DB793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7" descr="People holding hands">
            <a:extLst>
              <a:ext uri="{FF2B5EF4-FFF2-40B4-BE49-F238E27FC236}">
                <a16:creationId xmlns:a16="http://schemas.microsoft.com/office/drawing/2014/main" id="{1090CB8F-01F8-06F5-F7F3-6A047CA0B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3796" b="1894"/>
          <a:stretch/>
        </p:blipFill>
        <p:spPr>
          <a:xfrm>
            <a:off x="20" y="-6556"/>
            <a:ext cx="12191980" cy="6861278"/>
          </a:xfrm>
          <a:prstGeom prst="rect">
            <a:avLst/>
          </a:prstGeom>
        </p:spPr>
      </p:pic>
      <p:pic>
        <p:nvPicPr>
          <p:cNvPr id="34" name="Picture 34">
            <a:extLst>
              <a:ext uri="{FF2B5EF4-FFF2-40B4-BE49-F238E27FC236}">
                <a16:creationId xmlns:a16="http://schemas.microsoft.com/office/drawing/2014/main" id="{77CE03F7-0B3E-496D-9B90-C00E185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8847F96-5F06-75E4-BBDA-C75A91D3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50" y="162287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Common concerns from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A626-7C8D-F833-2379-C7B7C6B726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218346"/>
            <a:ext cx="10363826" cy="52472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cap="none" dirty="0"/>
              <a:t>Safety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/>
              <a:t>Study will be overseen by a physician with duty of care toward the patient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/>
              <a:t>Placebo arm means existing standard of care, not no care- emergency medications are provided when necessary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/>
              <a:t>Consent can be withdrawn at any time</a:t>
            </a:r>
          </a:p>
          <a:p>
            <a:pPr>
              <a:lnSpc>
                <a:spcPct val="110000"/>
              </a:lnSpc>
            </a:pPr>
            <a:r>
              <a:rPr lang="en-US" sz="2400" b="1" cap="none" dirty="0"/>
              <a:t>Cost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/>
              <a:t>Study-related medications and treatments are generally free of charge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/>
              <a:t>Travel is also generally reimbursed by the Sponsor or site</a:t>
            </a:r>
          </a:p>
          <a:p>
            <a:pPr>
              <a:lnSpc>
                <a:spcPct val="110000"/>
              </a:lnSpc>
            </a:pPr>
            <a:r>
              <a:rPr lang="en-US" sz="2400" b="1" cap="none" dirty="0"/>
              <a:t>Privacy and Confidentiality</a:t>
            </a:r>
          </a:p>
          <a:p>
            <a:pPr lvl="1">
              <a:lnSpc>
                <a:spcPct val="110000"/>
              </a:lnSpc>
            </a:pPr>
            <a:r>
              <a:rPr lang="en-US" sz="2400" cap="none" dirty="0"/>
              <a:t>IRBs oversee the trial process in order to protect the safety and confidentiality of patients</a:t>
            </a:r>
          </a:p>
          <a:p>
            <a:pPr>
              <a:lnSpc>
                <a:spcPct val="110000"/>
              </a:lnSpc>
            </a:pPr>
            <a:endParaRPr lang="en-US" sz="2400" b="1" cap="none" dirty="0"/>
          </a:p>
          <a:p>
            <a:pPr lvl="1">
              <a:lnSpc>
                <a:spcPct val="110000"/>
              </a:lnSpc>
            </a:pPr>
            <a:endParaRPr lang="en-US" sz="1500" b="1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40FB6-5E8C-5288-2A2E-3190F1D4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03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Social Network">
            <a:extLst>
              <a:ext uri="{FF2B5EF4-FFF2-40B4-BE49-F238E27FC236}">
                <a16:creationId xmlns:a16="http://schemas.microsoft.com/office/drawing/2014/main" id="{B4BE7EC6-378F-27C1-D9B0-795F4FC6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429" y="2342043"/>
            <a:ext cx="2935224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A14D9F-EEC7-B8E8-171D-80BEFF0F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39858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Autoimmune Registry Programs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CB729A-89E4-3986-159C-3CD0A567E8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8999" y="1311965"/>
            <a:ext cx="7428601" cy="55460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cap="none" dirty="0"/>
              <a:t>Autoimmune Registry Network</a:t>
            </a:r>
            <a:r>
              <a:rPr lang="en-US" sz="2400" cap="none" dirty="0"/>
              <a:t>- connecting autoimmune disease advocacy groups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cap="none" dirty="0"/>
              <a:t>Share data and design disease-specific surveys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cap="none" dirty="0"/>
              <a:t>Cross-promote partner organizations to raise awareness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cap="none" dirty="0"/>
              <a:t>Create greater visibility through numbers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cap="none" dirty="0"/>
              <a:t>Patient Recruitment Program</a:t>
            </a:r>
            <a:r>
              <a:rPr lang="en-US" sz="2400" cap="none" dirty="0"/>
              <a:t>- connecting patients to eligible trials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cap="none" dirty="0"/>
              <a:t>Work with network partners and academic medical centers to recruit patients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cap="none" dirty="0"/>
              <a:t>Provide Patient Navigators to support study candidates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cap="none" dirty="0"/>
              <a:t>Share funds with network partners to go toward research and advocacy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77583-2C5D-52BA-4F92-6165F70B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7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903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Q&amp;A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0564" y="3008580"/>
            <a:ext cx="3487479" cy="158704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600" b="1" cap="none" dirty="0">
                <a:solidFill>
                  <a:schemeClr val="bg1">
                    <a:lumMod val="50000"/>
                  </a:schemeClr>
                </a:solidFill>
              </a:rPr>
              <a:t>Contact Us:</a:t>
            </a:r>
          </a:p>
          <a:p>
            <a:r>
              <a:rPr lang="en-US" sz="2600" cap="none" dirty="0">
                <a:solidFill>
                  <a:schemeClr val="bg1">
                    <a:lumMod val="50000"/>
                  </a:schemeClr>
                </a:solidFill>
                <a:hlinkClick r:id="rId6"/>
              </a:rPr>
              <a:t>Ingrid@autoimmuneregistry.org</a:t>
            </a:r>
            <a:endParaRPr lang="en-US" sz="2600" cap="non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cap="none" dirty="0">
                <a:solidFill>
                  <a:schemeClr val="bg1">
                    <a:lumMod val="50000"/>
                  </a:schemeClr>
                </a:solidFill>
                <a:hlinkClick r:id="rId7"/>
              </a:rPr>
              <a:t>Aaron@autoimmuneregistry.org</a:t>
            </a:r>
            <a:r>
              <a:rPr lang="en-US" sz="2600" cap="none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sz="22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F42FC-EBC0-792E-8792-F9E6A83E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3937114-343B-1BA2-2FD4-ED5F6B6B8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8734" y="4595627"/>
            <a:ext cx="1031137" cy="103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unopened pill packets">
            <a:extLst>
              <a:ext uri="{FF2B5EF4-FFF2-40B4-BE49-F238E27FC236}">
                <a16:creationId xmlns:a16="http://schemas.microsoft.com/office/drawing/2014/main" id="{79B1F544-7F14-EBAE-8F33-924D6013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0" b="11189"/>
          <a:stretch/>
        </p:blipFill>
        <p:spPr>
          <a:xfrm>
            <a:off x="20" y="2754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E5BD6-08DB-3D04-F05C-347381A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47616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2CA4-AEE5-467E-FFA6-E2B57B4B1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49288"/>
            <a:ext cx="10363826" cy="4041912"/>
          </a:xfrm>
        </p:spPr>
        <p:txBody>
          <a:bodyPr>
            <a:normAutofit lnSpcReduction="10000"/>
          </a:bodyPr>
          <a:lstStyle/>
          <a:p>
            <a:r>
              <a:rPr lang="en-US" sz="2400" cap="none" dirty="0"/>
              <a:t>Autoimmune diseases were not discovered until the 1960s</a:t>
            </a:r>
          </a:p>
          <a:p>
            <a:r>
              <a:rPr lang="en-US" sz="2400" cap="none" dirty="0"/>
              <a:t>Since then, scientists have found over 100 different types of autoimmune diseases</a:t>
            </a:r>
          </a:p>
          <a:p>
            <a:r>
              <a:rPr lang="en-US" sz="2400" cap="none" dirty="0"/>
              <a:t>Collectively, autoimmune diseases are estimated to affect over 20M just in the United States</a:t>
            </a:r>
          </a:p>
          <a:p>
            <a:r>
              <a:rPr lang="en-US" sz="2400" cap="none" dirty="0"/>
              <a:t>Individually, many autoimmune diseases are considered </a:t>
            </a:r>
            <a:r>
              <a:rPr lang="en-US" sz="2400" b="1" i="1" cap="none" dirty="0"/>
              <a:t>rare</a:t>
            </a:r>
          </a:p>
          <a:p>
            <a:r>
              <a:rPr lang="en-US" sz="2400" cap="none" dirty="0"/>
              <a:t>To this day, little is understood of the underlying mechanisms and immunological pathways</a:t>
            </a:r>
          </a:p>
          <a:p>
            <a:r>
              <a:rPr lang="en-US" sz="2400" cap="none" dirty="0"/>
              <a:t>There is no cure and treatment options are limited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1A1AB-FA8A-DCAA-A1D4-DDA421B3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5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2" y="618518"/>
            <a:ext cx="6972135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BFF7D-8895-1F02-A2A2-7C7E09F7BF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2548" y="1721840"/>
            <a:ext cx="6634321" cy="4718717"/>
          </a:xfrm>
        </p:spPr>
        <p:txBody>
          <a:bodyPr/>
          <a:lstStyle/>
          <a:p>
            <a:r>
              <a:rPr lang="en-US" sz="2400" cap="none" dirty="0"/>
              <a:t>FDA approval requires showing of efficacy for each autoimmune disease</a:t>
            </a:r>
          </a:p>
          <a:p>
            <a:r>
              <a:rPr lang="en-US" sz="2400" cap="none" dirty="0"/>
              <a:t>With over 100 autoimmune diseases, many do not have FDA-approved treatments and rely on off-label medications</a:t>
            </a:r>
          </a:p>
          <a:p>
            <a:r>
              <a:rPr lang="en-US" sz="2400" cap="none" dirty="0"/>
              <a:t>Current treatments include corticosteroids, immunosuppressants, and biologics</a:t>
            </a:r>
          </a:p>
          <a:p>
            <a:endParaRPr lang="en-US" sz="2400" cap="none" dirty="0"/>
          </a:p>
          <a:p>
            <a:endParaRPr lang="en-US" cap="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27F57-39BA-3711-8104-387C3C19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5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053B-DC84-66E5-8FEF-5B2FB26D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36935D-7ACF-2ADB-6853-C95F7E49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4727"/>
            <a:ext cx="10363200" cy="15954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Off-label use cases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403E6DE-2D59-8542-6EA6-CA3151B02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471339"/>
              </p:ext>
            </p:extLst>
          </p:nvPr>
        </p:nvGraphicFramePr>
        <p:xfrm>
          <a:off x="341343" y="1563757"/>
          <a:ext cx="10621893" cy="468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31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5BD6-08DB-3D04-F05C-347381AA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approval and clinical trial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2CA4-AEE5-467E-FFA6-E2B57B4B1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75791"/>
            <a:ext cx="10692072" cy="4463692"/>
          </a:xfrm>
        </p:spPr>
        <p:txBody>
          <a:bodyPr>
            <a:normAutofit/>
          </a:bodyPr>
          <a:lstStyle/>
          <a:p>
            <a:r>
              <a:rPr lang="en-US" sz="2400" cap="none" dirty="0"/>
              <a:t>On average, it takes 10-15 years to develop and approve a new drug</a:t>
            </a:r>
          </a:p>
          <a:p>
            <a:r>
              <a:rPr lang="en-US" sz="2400" cap="none" dirty="0"/>
              <a:t>Process is lengthy and costly</a:t>
            </a:r>
          </a:p>
          <a:p>
            <a:endParaRPr lang="en-US" sz="2800" cap="non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4F77EE-44A7-528C-AFA2-544DBAB55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13199"/>
              </p:ext>
            </p:extLst>
          </p:nvPr>
        </p:nvGraphicFramePr>
        <p:xfrm>
          <a:off x="-102959" y="2968488"/>
          <a:ext cx="11831133" cy="357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41458-9B23-0216-C85D-C98C025A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4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lose-up unopened pill packets">
            <a:extLst>
              <a:ext uri="{FF2B5EF4-FFF2-40B4-BE49-F238E27FC236}">
                <a16:creationId xmlns:a16="http://schemas.microsoft.com/office/drawing/2014/main" id="{626F9390-164F-0274-A5E5-3622190EF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3" r="2768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E5BD6-08DB-3D04-F05C-347381A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48" y="76754"/>
            <a:ext cx="6672886" cy="1596177"/>
          </a:xfrm>
        </p:spPr>
        <p:txBody>
          <a:bodyPr>
            <a:normAutofit/>
          </a:bodyPr>
          <a:lstStyle/>
          <a:p>
            <a:r>
              <a:rPr lang="en-US" b="1" dirty="0"/>
              <a:t>Orphan drug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2CA4-AEE5-467E-FFA6-E2B57B4B1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5339" y="1417984"/>
            <a:ext cx="7109583" cy="44652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cap="none" dirty="0"/>
              <a:t>Pass by Congress in 1983</a:t>
            </a:r>
          </a:p>
          <a:p>
            <a:pPr>
              <a:lnSpc>
                <a:spcPct val="110000"/>
              </a:lnSpc>
            </a:pPr>
            <a:r>
              <a:rPr lang="en-US" sz="2600" cap="none" dirty="0"/>
              <a:t>Provided incentives for pharmaceutical companies to develop treatments for rare diseases</a:t>
            </a:r>
          </a:p>
          <a:p>
            <a:pPr lvl="1">
              <a:lnSpc>
                <a:spcPct val="110000"/>
              </a:lnSpc>
            </a:pPr>
            <a:r>
              <a:rPr lang="en-US" sz="2600" cap="none" dirty="0"/>
              <a:t>7-year market exclusivity</a:t>
            </a:r>
          </a:p>
          <a:p>
            <a:pPr lvl="1">
              <a:lnSpc>
                <a:spcPct val="110000"/>
              </a:lnSpc>
            </a:pPr>
            <a:r>
              <a:rPr lang="en-US" sz="2600" cap="none" dirty="0"/>
              <a:t>Tax credits</a:t>
            </a:r>
          </a:p>
          <a:p>
            <a:pPr lvl="1">
              <a:lnSpc>
                <a:spcPct val="110000"/>
              </a:lnSpc>
            </a:pPr>
            <a:r>
              <a:rPr lang="en-US" sz="2600" cap="none" dirty="0"/>
              <a:t>Federal grants</a:t>
            </a:r>
          </a:p>
          <a:p>
            <a:pPr>
              <a:lnSpc>
                <a:spcPct val="110000"/>
              </a:lnSpc>
            </a:pPr>
            <a:r>
              <a:rPr lang="en-US" sz="2600" cap="none" dirty="0"/>
              <a:t>Rare</a:t>
            </a:r>
            <a:r>
              <a:rPr lang="en-US" sz="2200" cap="none" dirty="0"/>
              <a:t>*</a:t>
            </a:r>
            <a:r>
              <a:rPr lang="en-US" sz="2600" cap="none" dirty="0"/>
              <a:t> defined as </a:t>
            </a:r>
          </a:p>
          <a:p>
            <a:pPr lvl="1">
              <a:lnSpc>
                <a:spcPct val="110000"/>
              </a:lnSpc>
            </a:pPr>
            <a:r>
              <a:rPr lang="en-US" sz="2600" cap="none" dirty="0"/>
              <a:t>Less than 200K; or</a:t>
            </a:r>
          </a:p>
          <a:p>
            <a:pPr lvl="1">
              <a:lnSpc>
                <a:spcPct val="110000"/>
              </a:lnSpc>
            </a:pPr>
            <a:r>
              <a:rPr lang="en-US" sz="2600" cap="none" dirty="0"/>
              <a:t>Drug development cost not expected to be recovered in market</a:t>
            </a:r>
          </a:p>
          <a:p>
            <a:pPr>
              <a:lnSpc>
                <a:spcPct val="110000"/>
              </a:lnSpc>
            </a:pPr>
            <a:endParaRPr lang="en-US" sz="1700" cap="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DF702-4733-A8E1-773B-FE59F330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5048" y="5883275"/>
            <a:ext cx="689887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* https://www.fda.gov/industry/designating-orphan-product-drugs-and-biological-products/orphan-drug-act-relevant-excerpts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59429-F6DC-0CCD-50B0-D23F62C4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9712" y="6065837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9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8B58CE-A486-4D86-A04C-CEBEC0C6E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F397AE-0609-4FFB-A98F-ECD05F0E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lourful pills stacked to make a bar graph">
            <a:extLst>
              <a:ext uri="{FF2B5EF4-FFF2-40B4-BE49-F238E27FC236}">
                <a16:creationId xmlns:a16="http://schemas.microsoft.com/office/drawing/2014/main" id="{A0CECDA7-347F-D0DF-0AD1-F22C81524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7997" b="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509A6-53B5-44A9-B59C-1D9C4DD3C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E5BD6-08DB-3D04-F05C-347381A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Current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2CA4-AEE5-467E-FFA6-E2B57B4B1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01078"/>
            <a:ext cx="10363826" cy="3790121"/>
          </a:xfrm>
        </p:spPr>
        <p:txBody>
          <a:bodyPr>
            <a:normAutofit/>
          </a:bodyPr>
          <a:lstStyle/>
          <a:p>
            <a:r>
              <a:rPr lang="en-US" sz="2400" cap="none" dirty="0"/>
              <a:t>Patients often rely on use of off-label medications (approved for cancer,  rheumatoid arthritis, or lupus)</a:t>
            </a:r>
          </a:p>
          <a:p>
            <a:r>
              <a:rPr lang="en-US" sz="2400" cap="none" dirty="0"/>
              <a:t>There is significant overlap in symptoms and treatments among the autoimmune diseases</a:t>
            </a:r>
          </a:p>
          <a:p>
            <a:r>
              <a:rPr lang="en-US" sz="2400" cap="none" dirty="0"/>
              <a:t>Pharmaceutical companies see opportunity of Orphan Drug Act, with potential to reach an expanded market post approval</a:t>
            </a:r>
          </a:p>
          <a:p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54271-59E6-E2AB-2CCC-C033B1E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9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8B58CE-A486-4D86-A04C-CEBEC0C6E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F397AE-0609-4FFB-A98F-ECD05F0E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roplets on a glass surface with a needle">
            <a:extLst>
              <a:ext uri="{FF2B5EF4-FFF2-40B4-BE49-F238E27FC236}">
                <a16:creationId xmlns:a16="http://schemas.microsoft.com/office/drawing/2014/main" id="{49AFEC22-9ABE-EBBD-A56C-AAA222CB1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509A6-53B5-44A9-B59C-1D9C4DD3C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E5BD6-08DB-3D04-F05C-347381A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Rare drug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2CA4-AEE5-467E-FFA6-E2B57B4B18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2" y="2026640"/>
            <a:ext cx="10363826" cy="4347656"/>
          </a:xfrm>
        </p:spPr>
        <p:txBody>
          <a:bodyPr>
            <a:normAutofit/>
          </a:bodyPr>
          <a:lstStyle/>
          <a:p>
            <a:r>
              <a:rPr lang="en-US" sz="2400" cap="none" dirty="0"/>
              <a:t>There’s a recent rise in clinical trials for rare autoimmune diseases:</a:t>
            </a:r>
          </a:p>
          <a:p>
            <a:pPr lvl="1"/>
            <a:r>
              <a:rPr lang="en-US" sz="2400" cap="none" dirty="0"/>
              <a:t>Warm autoimmune hemolytic anemia </a:t>
            </a:r>
            <a:r>
              <a:rPr lang="en-US" sz="2400" cap="none" dirty="0">
                <a:hlinkClick r:id="rId5"/>
              </a:rPr>
              <a:t>https://clinicaltrials.gov/study/NCT05002777</a:t>
            </a:r>
            <a:endParaRPr lang="en-US" sz="2400" cap="none" dirty="0"/>
          </a:p>
          <a:p>
            <a:pPr lvl="1"/>
            <a:r>
              <a:rPr lang="en-US" sz="2400" cap="none" dirty="0"/>
              <a:t>Dermatomyositis                           </a:t>
            </a:r>
            <a:r>
              <a:rPr lang="en-US" sz="2400" cap="none" dirty="0">
                <a:hlinkClick r:id="rId6"/>
              </a:rPr>
              <a:t>https://clinicaltrials.gov/study/NCT05437263</a:t>
            </a:r>
            <a:r>
              <a:rPr lang="en-US" sz="2400" cap="none" dirty="0"/>
              <a:t> </a:t>
            </a:r>
          </a:p>
          <a:p>
            <a:pPr lvl="1"/>
            <a:r>
              <a:rPr lang="en-US" sz="2400" cap="none" dirty="0"/>
              <a:t>Lupus nephritis            </a:t>
            </a:r>
            <a:r>
              <a:rPr lang="en-US" sz="2400" cap="none" dirty="0">
                <a:hlinkClick r:id="rId7"/>
              </a:rPr>
              <a:t>https://classic.clinicaltrials.gov/ct2/show/NCT05097989</a:t>
            </a:r>
            <a:endParaRPr lang="en-US" sz="2400" cap="none" dirty="0"/>
          </a:p>
          <a:p>
            <a:r>
              <a:rPr lang="en-US" sz="2400" cap="none" dirty="0"/>
              <a:t>However, many fail due to inability to recruit enough rare patients for the trials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54271-59E6-E2AB-2CCC-C033B1E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8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5BD6-08DB-3D04-F05C-347381AAD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44659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problem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54271-59E6-E2AB-2CCC-C033B1E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52AF86F-8BFB-13D5-3F8A-82B2C3D307A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6701177"/>
              </p:ext>
            </p:extLst>
          </p:nvPr>
        </p:nvGraphicFramePr>
        <p:xfrm>
          <a:off x="795129" y="1789043"/>
          <a:ext cx="10588487" cy="420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36086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{7B616ECE-429B-43E7-9373-089C6CADA7A6}tf33443810_win32</Template>
  <TotalTime>7579</TotalTime>
  <Words>729</Words>
  <Application>Microsoft Macintosh PowerPoint</Application>
  <PresentationFormat>Widescreen</PresentationFormat>
  <Paragraphs>115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Droplet</vt:lpstr>
      <vt:lpstr>Trends in Autoimmune Drug development</vt:lpstr>
      <vt:lpstr>Introduction</vt:lpstr>
      <vt:lpstr>Treatments</vt:lpstr>
      <vt:lpstr>Off-label use cases</vt:lpstr>
      <vt:lpstr>Drug approval and clinical trial process</vt:lpstr>
      <vt:lpstr>Orphan drug act</vt:lpstr>
      <vt:lpstr>Current landscape</vt:lpstr>
      <vt:lpstr>Rare drug development</vt:lpstr>
      <vt:lpstr>problem</vt:lpstr>
      <vt:lpstr>How patient groups can help?</vt:lpstr>
      <vt:lpstr>Common concerns from patients</vt:lpstr>
      <vt:lpstr>Autoimmune Registry Programs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Autoimmune Drug development</dc:title>
  <dc:creator>Ingrid He</dc:creator>
  <cp:lastModifiedBy>Ingrid He</cp:lastModifiedBy>
  <cp:revision>12</cp:revision>
  <dcterms:created xsi:type="dcterms:W3CDTF">2023-08-30T14:17:19Z</dcterms:created>
  <dcterms:modified xsi:type="dcterms:W3CDTF">2023-09-20T17:19:04Z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